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1"/>
  </p:sldMasterIdLst>
  <p:notesMasterIdLst>
    <p:notesMasterId r:id="rId29"/>
  </p:notesMasterIdLst>
  <p:sldIdLst>
    <p:sldId id="256" r:id="rId2"/>
    <p:sldId id="296" r:id="rId3"/>
    <p:sldId id="297" r:id="rId4"/>
    <p:sldId id="258" r:id="rId5"/>
    <p:sldId id="346" r:id="rId6"/>
    <p:sldId id="355" r:id="rId7"/>
    <p:sldId id="354" r:id="rId8"/>
    <p:sldId id="305" r:id="rId9"/>
    <p:sldId id="306" r:id="rId10"/>
    <p:sldId id="313" r:id="rId11"/>
    <p:sldId id="315" r:id="rId12"/>
    <p:sldId id="314" r:id="rId13"/>
    <p:sldId id="311" r:id="rId14"/>
    <p:sldId id="316" r:id="rId15"/>
    <p:sldId id="308" r:id="rId16"/>
    <p:sldId id="309" r:id="rId17"/>
    <p:sldId id="317" r:id="rId18"/>
    <p:sldId id="319" r:id="rId19"/>
    <p:sldId id="323" r:id="rId20"/>
    <p:sldId id="327" r:id="rId21"/>
    <p:sldId id="328" r:id="rId22"/>
    <p:sldId id="332" r:id="rId23"/>
    <p:sldId id="333" r:id="rId24"/>
    <p:sldId id="326" r:id="rId25"/>
    <p:sldId id="337" r:id="rId26"/>
    <p:sldId id="347" r:id="rId27"/>
    <p:sldId id="32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 X Walsh" initials="FXW" lastIdx="1" clrIdx="0">
    <p:extLst>
      <p:ext uri="{19B8F6BF-5375-455C-9EA6-DF929625EA0E}">
        <p15:presenceInfo xmlns:p15="http://schemas.microsoft.com/office/powerpoint/2012/main" userId="S::FWWALSH@wit.ie::2a33f4dd-caed-4ef7-b29d-6a185dbf96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0032"/>
    <a:srgbClr val="FFFF99"/>
    <a:srgbClr val="D00028"/>
    <a:srgbClr val="FFC82E"/>
    <a:srgbClr val="333399"/>
    <a:srgbClr val="FFFFCC"/>
    <a:srgbClr val="F5F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2" autoAdjust="0"/>
    <p:restoredTop sz="77613" autoAdjust="0"/>
  </p:normalViewPr>
  <p:slideViewPr>
    <p:cSldViewPr snapToGrid="0">
      <p:cViewPr varScale="1">
        <p:scale>
          <a:sx n="101" d="100"/>
          <a:sy n="101" d="100"/>
        </p:scale>
        <p:origin x="1024" y="68"/>
      </p:cViewPr>
      <p:guideLst>
        <p:guide orient="horz" pos="2160"/>
        <p:guide pos="3840"/>
      </p:guideLst>
    </p:cSldViewPr>
  </p:slideViewPr>
  <p:outlineViewPr>
    <p:cViewPr>
      <p:scale>
        <a:sx n="33" d="100"/>
        <a:sy n="33" d="100"/>
      </p:scale>
      <p:origin x="54" y="1888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58D062-FD53-45F2-9E88-D9DFCE52BC55}" type="datetimeFigureOut">
              <a:rPr lang="en-US" smtClean="0"/>
              <a:t>1/18/2023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0A90E8-B676-4509-9597-B418EFE0A700}" type="slidenum">
              <a:rPr lang="en-US" smtClean="0"/>
              <a:t>‹#›</a:t>
            </a:fld>
            <a:endParaRPr lang="en-US"/>
          </a:p>
        </p:txBody>
      </p:sp>
    </p:spTree>
    <p:extLst>
      <p:ext uri="{BB962C8B-B14F-4D97-AF65-F5344CB8AC3E}">
        <p14:creationId xmlns:p14="http://schemas.microsoft.com/office/powerpoint/2010/main" val="789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ista.com/topics/2637/internet-of-thing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Internet of nano things. </a:t>
            </a:r>
          </a:p>
        </p:txBody>
      </p:sp>
      <p:sp>
        <p:nvSpPr>
          <p:cNvPr id="4" name="Slide Number Placeholder 3"/>
          <p:cNvSpPr>
            <a:spLocks noGrp="1"/>
          </p:cNvSpPr>
          <p:nvPr>
            <p:ph type="sldNum" sz="quarter" idx="5"/>
          </p:nvPr>
        </p:nvSpPr>
        <p:spPr/>
        <p:txBody>
          <a:bodyPr/>
          <a:lstStyle/>
          <a:p>
            <a:fld id="{8F0A90E8-B676-4509-9597-B418EFE0A700}" type="slidenum">
              <a:rPr lang="en-US" smtClean="0"/>
              <a:t>5</a:t>
            </a:fld>
            <a:endParaRPr lang="en-US"/>
          </a:p>
        </p:txBody>
      </p:sp>
    </p:spTree>
    <p:extLst>
      <p:ext uri="{BB962C8B-B14F-4D97-AF65-F5344CB8AC3E}">
        <p14:creationId xmlns:p14="http://schemas.microsoft.com/office/powerpoint/2010/main" val="108751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https://www.pubnub.com/blog/2015-06-19-realtime-technology-and-the-healthcare-internet-of-things/</a:t>
            </a:r>
          </a:p>
        </p:txBody>
      </p:sp>
      <p:sp>
        <p:nvSpPr>
          <p:cNvPr id="4" name="Slide Number Placeholder 3"/>
          <p:cNvSpPr>
            <a:spLocks noGrp="1"/>
          </p:cNvSpPr>
          <p:nvPr>
            <p:ph type="sldNum" sz="quarter" idx="10"/>
          </p:nvPr>
        </p:nvSpPr>
        <p:spPr/>
        <p:txBody>
          <a:bodyPr/>
          <a:lstStyle/>
          <a:p>
            <a:fld id="{8F0A90E8-B676-4509-9597-B418EFE0A700}" type="slidenum">
              <a:rPr lang="en-US" smtClean="0"/>
              <a:t>27</a:t>
            </a:fld>
            <a:endParaRPr lang="en-US"/>
          </a:p>
        </p:txBody>
      </p:sp>
    </p:spTree>
    <p:extLst>
      <p:ext uri="{BB962C8B-B14F-4D97-AF65-F5344CB8AC3E}">
        <p14:creationId xmlns:p14="http://schemas.microsoft.com/office/powerpoint/2010/main" val="361344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55F7C"/>
                </a:solidFill>
                <a:effectLst/>
                <a:latin typeface="Open Sans" panose="020B0606030504020204" pitchFamily="34" charset="0"/>
              </a:rPr>
              <a:t>The number of </a:t>
            </a:r>
            <a:r>
              <a:rPr lang="en-GB" b="0" i="0" u="sng" dirty="0">
                <a:solidFill>
                  <a:srgbClr val="0077D5"/>
                </a:solidFill>
                <a:effectLst/>
                <a:latin typeface="Open Sans" panose="020B0606030504020204" pitchFamily="34" charset="0"/>
                <a:hlinkClick r:id="rId3"/>
              </a:rPr>
              <a:t>Internet of Things (IoT)</a:t>
            </a:r>
            <a:r>
              <a:rPr lang="en-GB" b="0" i="0" dirty="0">
                <a:solidFill>
                  <a:srgbClr val="455F7C"/>
                </a:solidFill>
                <a:effectLst/>
                <a:latin typeface="Open Sans" panose="020B0606030504020204" pitchFamily="34" charset="0"/>
              </a:rPr>
              <a:t> devices worldwide is forecast to almost triple from 9.7 billion in 2020 to more than 29 billion IoT devices in 2030. In 2030, the highest number of IoT devices will be found in China with around 5 billion consumer devices.</a:t>
            </a:r>
            <a:br>
              <a:rPr lang="en-GB" dirty="0"/>
            </a:br>
            <a:r>
              <a:rPr lang="en-GB" b="0" i="0" dirty="0">
                <a:solidFill>
                  <a:srgbClr val="455F7C"/>
                </a:solidFill>
                <a:effectLst/>
                <a:latin typeface="Open Sans" panose="020B0606030504020204" pitchFamily="34" charset="0"/>
              </a:rPr>
              <a:t>IoT devices are used in all types of industry verticals and consumer markets, with the consumer segment accounting for around 60 percent of all IoT connected devices in 2020. This share is projected to stay at this level over the next ten years.</a:t>
            </a:r>
            <a:br>
              <a:rPr lang="en-GB" dirty="0"/>
            </a:br>
            <a:br>
              <a:rPr lang="en-GB" dirty="0"/>
            </a:br>
            <a:r>
              <a:rPr lang="en-GB" b="1" i="0" dirty="0">
                <a:solidFill>
                  <a:srgbClr val="455F7C"/>
                </a:solidFill>
                <a:effectLst/>
                <a:latin typeface="Open Sans" panose="020B0606030504020204" pitchFamily="34" charset="0"/>
              </a:rPr>
              <a:t>Major verticals and use cases</a:t>
            </a:r>
          </a:p>
          <a:p>
            <a:endParaRPr lang="en-IE" dirty="0"/>
          </a:p>
        </p:txBody>
      </p:sp>
      <p:sp>
        <p:nvSpPr>
          <p:cNvPr id="4" name="Slide Number Placeholder 3"/>
          <p:cNvSpPr>
            <a:spLocks noGrp="1"/>
          </p:cNvSpPr>
          <p:nvPr>
            <p:ph type="sldNum" sz="quarter" idx="5"/>
          </p:nvPr>
        </p:nvSpPr>
        <p:spPr/>
        <p:txBody>
          <a:bodyPr/>
          <a:lstStyle/>
          <a:p>
            <a:fld id="{8F0A90E8-B676-4509-9597-B418EFE0A700}" type="slidenum">
              <a:rPr lang="en-US" smtClean="0"/>
              <a:t>6</a:t>
            </a:fld>
            <a:endParaRPr lang="en-US"/>
          </a:p>
        </p:txBody>
      </p:sp>
    </p:spTree>
    <p:extLst>
      <p:ext uri="{BB962C8B-B14F-4D97-AF65-F5344CB8AC3E}">
        <p14:creationId xmlns:p14="http://schemas.microsoft.com/office/powerpoint/2010/main" val="101561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07" lvl="1" indent="-228507" defTabSz="609344">
              <a:spcBef>
                <a:spcPts val="1200"/>
              </a:spcBef>
              <a:buClr>
                <a:srgbClr val="FFFFFF"/>
              </a:buClr>
              <a:buSzPct val="80000"/>
              <a:buFont typeface="Wingdings" panose="05000000000000000000" pitchFamily="2" charset="2"/>
              <a:buChar char="§"/>
              <a:defRPr/>
            </a:pPr>
            <a:r>
              <a:rPr lang="en-US" sz="1200" kern="0" dirty="0">
                <a:solidFill>
                  <a:srgbClr val="FFFFFF"/>
                </a:solidFill>
              </a:rPr>
              <a:t>90% of world’s data created in last 2 years</a:t>
            </a:r>
          </a:p>
          <a:p>
            <a:pPr marL="228507" lvl="1" indent="-228507" defTabSz="609344">
              <a:spcBef>
                <a:spcPts val="1200"/>
              </a:spcBef>
              <a:buClr>
                <a:srgbClr val="FFFFFF"/>
              </a:buClr>
              <a:buSzPct val="80000"/>
              <a:buFont typeface="Wingdings" panose="05000000000000000000" pitchFamily="2" charset="2"/>
              <a:buChar char="§"/>
              <a:defRPr/>
            </a:pPr>
            <a:r>
              <a:rPr lang="en-US" sz="1200" kern="0" dirty="0">
                <a:solidFill>
                  <a:srgbClr val="FFFFFF"/>
                </a:solidFill>
              </a:rPr>
              <a:t>By 2020, 40% of data will come from sensors</a:t>
            </a:r>
          </a:p>
          <a:p>
            <a:pPr marL="228507" lvl="1" indent="-228507" defTabSz="609344">
              <a:spcBef>
                <a:spcPts val="1200"/>
              </a:spcBef>
              <a:buClr>
                <a:srgbClr val="FFFFFF"/>
              </a:buClr>
              <a:buSzPct val="80000"/>
              <a:buFont typeface="Wingdings" panose="05000000000000000000" pitchFamily="2" charset="2"/>
              <a:buChar char="§"/>
              <a:defRPr/>
            </a:pPr>
            <a:r>
              <a:rPr lang="en-US" sz="1200" kern="0" dirty="0">
                <a:solidFill>
                  <a:srgbClr val="FFFFFF"/>
                </a:solidFill>
              </a:rPr>
              <a:t>Walmart collects 2.5 petabytes of data hourly from customer transactions</a:t>
            </a:r>
          </a:p>
          <a:p>
            <a:pPr marL="228507" lvl="1" indent="-228507" defTabSz="609344">
              <a:spcBef>
                <a:spcPts val="1200"/>
              </a:spcBef>
              <a:buClr>
                <a:srgbClr val="FFFFFF"/>
              </a:buClr>
              <a:buSzPct val="80000"/>
              <a:buFont typeface="Wingdings" panose="05000000000000000000" pitchFamily="2" charset="2"/>
              <a:buChar char="§"/>
              <a:defRPr/>
            </a:pPr>
            <a:r>
              <a:rPr lang="en-US" sz="1200" kern="0" dirty="0">
                <a:solidFill>
                  <a:schemeClr val="accent1">
                    <a:lumMod val="60000"/>
                    <a:lumOff val="40000"/>
                  </a:schemeClr>
                </a:solidFill>
                <a:cs typeface="CiscoSansTT Light" panose="020B0604020202020204" charset="0"/>
              </a:rPr>
              <a:t>Singapore generates several Terabytes of data every day</a:t>
            </a:r>
          </a:p>
          <a:p>
            <a:endParaRPr lang="en-US" dirty="0"/>
          </a:p>
        </p:txBody>
      </p:sp>
      <p:sp>
        <p:nvSpPr>
          <p:cNvPr id="4" name="Slide Number Placeholder 3"/>
          <p:cNvSpPr>
            <a:spLocks noGrp="1"/>
          </p:cNvSpPr>
          <p:nvPr>
            <p:ph type="sldNum" sz="quarter" idx="10"/>
          </p:nvPr>
        </p:nvSpPr>
        <p:spPr/>
        <p:txBody>
          <a:bodyPr/>
          <a:lstStyle/>
          <a:p>
            <a:fld id="{8F0A90E8-B676-4509-9597-B418EFE0A700}" type="slidenum">
              <a:rPr lang="en-US" smtClean="0"/>
              <a:t>9</a:t>
            </a:fld>
            <a:endParaRPr lang="en-US"/>
          </a:p>
        </p:txBody>
      </p:sp>
    </p:spTree>
    <p:extLst>
      <p:ext uri="{BB962C8B-B14F-4D97-AF65-F5344CB8AC3E}">
        <p14:creationId xmlns:p14="http://schemas.microsoft.com/office/powerpoint/2010/main" val="422014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Passive infra red</a:t>
            </a:r>
          </a:p>
        </p:txBody>
      </p:sp>
      <p:sp>
        <p:nvSpPr>
          <p:cNvPr id="4" name="Slide Number Placeholder 3"/>
          <p:cNvSpPr>
            <a:spLocks noGrp="1"/>
          </p:cNvSpPr>
          <p:nvPr>
            <p:ph type="sldNum" sz="quarter" idx="5"/>
          </p:nvPr>
        </p:nvSpPr>
        <p:spPr/>
        <p:txBody>
          <a:bodyPr/>
          <a:lstStyle/>
          <a:p>
            <a:fld id="{8F0A90E8-B676-4509-9597-B418EFE0A700}" type="slidenum">
              <a:rPr lang="en-US" smtClean="0"/>
              <a:t>11</a:t>
            </a:fld>
            <a:endParaRPr lang="en-US"/>
          </a:p>
        </p:txBody>
      </p:sp>
    </p:spTree>
    <p:extLst>
      <p:ext uri="{BB962C8B-B14F-4D97-AF65-F5344CB8AC3E}">
        <p14:creationId xmlns:p14="http://schemas.microsoft.com/office/powerpoint/2010/main" val="787626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0A90E8-B676-4509-9597-B418EFE0A700}" type="slidenum">
              <a:rPr lang="en-US" smtClean="0"/>
              <a:t>13</a:t>
            </a:fld>
            <a:endParaRPr lang="en-US"/>
          </a:p>
        </p:txBody>
      </p:sp>
    </p:spTree>
    <p:extLst>
      <p:ext uri="{BB962C8B-B14F-4D97-AF65-F5344CB8AC3E}">
        <p14:creationId xmlns:p14="http://schemas.microsoft.com/office/powerpoint/2010/main" val="2097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http://iotworm.com/biggest-challenges-for-the-internet-of-things/</a:t>
            </a:r>
          </a:p>
          <a:p>
            <a:r>
              <a:rPr lang="en-US" dirty="0"/>
              <a:t>https://www.bosch-si.com/lp/iot-big-data.html?tab=2</a:t>
            </a:r>
          </a:p>
          <a:p>
            <a:r>
              <a:rPr lang="en-US" dirty="0"/>
              <a:t>https://jaxenter.com/actian-112215.html</a:t>
            </a:r>
          </a:p>
        </p:txBody>
      </p:sp>
      <p:sp>
        <p:nvSpPr>
          <p:cNvPr id="4" name="Slide Number Placeholder 3"/>
          <p:cNvSpPr>
            <a:spLocks noGrp="1"/>
          </p:cNvSpPr>
          <p:nvPr>
            <p:ph type="sldNum" sz="quarter" idx="10"/>
          </p:nvPr>
        </p:nvSpPr>
        <p:spPr/>
        <p:txBody>
          <a:bodyPr/>
          <a:lstStyle/>
          <a:p>
            <a:fld id="{8F0A90E8-B676-4509-9597-B418EFE0A700}" type="slidenum">
              <a:rPr lang="en-US" smtClean="0"/>
              <a:t>21</a:t>
            </a:fld>
            <a:endParaRPr lang="en-US"/>
          </a:p>
        </p:txBody>
      </p:sp>
    </p:spTree>
    <p:extLst>
      <p:ext uri="{BB962C8B-B14F-4D97-AF65-F5344CB8AC3E}">
        <p14:creationId xmlns:p14="http://schemas.microsoft.com/office/powerpoint/2010/main" val="336944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https://s-media-cache-ak0.pinimg.com/736x/eb/40/75/eb407570898b1a26b31f0a7cebf75b62.jpg</a:t>
            </a:r>
          </a:p>
          <a:p>
            <a:endParaRPr lang="en-US" dirty="0"/>
          </a:p>
          <a:p>
            <a:r>
              <a:rPr lang="en-US" dirty="0"/>
              <a:t>http://cdn.arstechnica.net/2012/04/27/used_intl_bw_for_ars_technica-4f9a9cf-intro.png</a:t>
            </a:r>
          </a:p>
        </p:txBody>
      </p:sp>
      <p:sp>
        <p:nvSpPr>
          <p:cNvPr id="4" name="Slide Number Placeholder 3"/>
          <p:cNvSpPr>
            <a:spLocks noGrp="1"/>
          </p:cNvSpPr>
          <p:nvPr>
            <p:ph type="sldNum" sz="quarter" idx="10"/>
          </p:nvPr>
        </p:nvSpPr>
        <p:spPr/>
        <p:txBody>
          <a:bodyPr/>
          <a:lstStyle/>
          <a:p>
            <a:fld id="{8F0A90E8-B676-4509-9597-B418EFE0A700}" type="slidenum">
              <a:rPr lang="en-US" smtClean="0"/>
              <a:t>23</a:t>
            </a:fld>
            <a:endParaRPr lang="en-US"/>
          </a:p>
        </p:txBody>
      </p:sp>
    </p:spTree>
    <p:extLst>
      <p:ext uri="{BB962C8B-B14F-4D97-AF65-F5344CB8AC3E}">
        <p14:creationId xmlns:p14="http://schemas.microsoft.com/office/powerpoint/2010/main" val="397929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0A90E8-B676-4509-9597-B418EFE0A700}" type="slidenum">
              <a:rPr lang="en-US" smtClean="0"/>
              <a:t>24</a:t>
            </a:fld>
            <a:endParaRPr lang="en-US"/>
          </a:p>
        </p:txBody>
      </p:sp>
    </p:spTree>
    <p:extLst>
      <p:ext uri="{BB962C8B-B14F-4D97-AF65-F5344CB8AC3E}">
        <p14:creationId xmlns:p14="http://schemas.microsoft.com/office/powerpoint/2010/main" val="300272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http://evonexus.org/events/entrepreneurial-opportunities-in-iot/</a:t>
            </a:r>
          </a:p>
          <a:p>
            <a:endParaRPr lang="en-US" dirty="0"/>
          </a:p>
        </p:txBody>
      </p:sp>
      <p:sp>
        <p:nvSpPr>
          <p:cNvPr id="4" name="Slide Number Placeholder 3"/>
          <p:cNvSpPr>
            <a:spLocks noGrp="1"/>
          </p:cNvSpPr>
          <p:nvPr>
            <p:ph type="sldNum" sz="quarter" idx="10"/>
          </p:nvPr>
        </p:nvSpPr>
        <p:spPr/>
        <p:txBody>
          <a:bodyPr/>
          <a:lstStyle/>
          <a:p>
            <a:fld id="{8F0A90E8-B676-4509-9597-B418EFE0A700}" type="slidenum">
              <a:rPr lang="en-US" smtClean="0"/>
              <a:t>25</a:t>
            </a:fld>
            <a:endParaRPr lang="en-US"/>
          </a:p>
        </p:txBody>
      </p:sp>
    </p:spTree>
    <p:extLst>
      <p:ext uri="{BB962C8B-B14F-4D97-AF65-F5344CB8AC3E}">
        <p14:creationId xmlns:p14="http://schemas.microsoft.com/office/powerpoint/2010/main" val="370774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6A003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FFC82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1"/>
            <a:ext cx="10058400" cy="2616905"/>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3408947"/>
            <a:ext cx="10058400" cy="2189674"/>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AA60A-E467-4DB9-BF1F-F60A1C08184A}" type="slidenum">
              <a:rPr lang="en-US" smtClean="0"/>
              <a:pPr/>
              <a:t>‹#›</a:t>
            </a:fld>
            <a:endParaRPr lang="en-US"/>
          </a:p>
        </p:txBody>
      </p:sp>
      <p:cxnSp>
        <p:nvCxnSpPr>
          <p:cNvPr id="9" name="Straight Connector 8"/>
          <p:cNvCxnSpPr/>
          <p:nvPr/>
        </p:nvCxnSpPr>
        <p:spPr>
          <a:xfrm>
            <a:off x="1097280" y="3408947"/>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2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4BC6C9-CD93-4E50-A7CF-60E1A3A0C47C}" type="datetime1">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318372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63EC92-323D-43D3-A3EA-5892ED98462B}" type="datetime1">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362010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sz="900"/>
            </a:lvl1pPr>
          </a:lstStyle>
          <a:p>
            <a:endParaRPr lang="en-US" dirty="0"/>
          </a:p>
        </p:txBody>
      </p:sp>
      <p:sp>
        <p:nvSpPr>
          <p:cNvPr id="6" name="Slide Number Placeholder 5"/>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421404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AA60A-E467-4DB9-BF1F-F60A1C08184A}"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0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64695" y="286603"/>
            <a:ext cx="11742821" cy="69196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5220" y="1066799"/>
            <a:ext cx="5590675" cy="4802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7173" y="1066799"/>
            <a:ext cx="5770343" cy="4802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101981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162021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253554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111294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3AA60A-E467-4DB9-BF1F-F60A1C08184A}" type="slidenum">
              <a:rPr lang="en-US" smtClean="0"/>
              <a:pPr/>
              <a:t>‹#›</a:t>
            </a:fld>
            <a:endParaRPr lang="en-US"/>
          </a:p>
        </p:txBody>
      </p:sp>
    </p:spTree>
    <p:extLst>
      <p:ext uri="{BB962C8B-B14F-4D97-AF65-F5344CB8AC3E}">
        <p14:creationId xmlns:p14="http://schemas.microsoft.com/office/powerpoint/2010/main" val="103867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3AA60A-E467-4DB9-BF1F-F60A1C08184A}" type="slidenum">
              <a:rPr lang="en-US" smtClean="0"/>
              <a:pPr/>
              <a:t>‹#›</a:t>
            </a:fld>
            <a:endParaRPr lang="en-US"/>
          </a:p>
        </p:txBody>
      </p:sp>
    </p:spTree>
    <p:extLst>
      <p:ext uri="{BB962C8B-B14F-4D97-AF65-F5344CB8AC3E}">
        <p14:creationId xmlns:p14="http://schemas.microsoft.com/office/powerpoint/2010/main" val="2106957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72715" y="286603"/>
            <a:ext cx="11726779" cy="69196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72715" y="1045052"/>
            <a:ext cx="11726779" cy="482404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6717DCC-B81F-4401-9A9E-C188C89FE35F}" type="datetime1">
              <a:rPr lang="en-US" smtClean="0"/>
              <a:t>1/18/2023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3AA60A-E467-4DB9-BF1F-F60A1C08184A}" type="slidenum">
              <a:rPr lang="en-US" smtClean="0"/>
              <a:pPr/>
              <a:t>‹#›</a:t>
            </a:fld>
            <a:endParaRPr lang="en-US"/>
          </a:p>
        </p:txBody>
      </p:sp>
      <p:cxnSp>
        <p:nvCxnSpPr>
          <p:cNvPr id="10" name="Straight Connector 9"/>
          <p:cNvCxnSpPr/>
          <p:nvPr/>
        </p:nvCxnSpPr>
        <p:spPr>
          <a:xfrm>
            <a:off x="272715" y="978568"/>
            <a:ext cx="11726779"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66199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jasonjcheetham.wordpress.com/2017/04/28/future-bass-the-internet-of-things-and-deriving-content-from-technology/"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ERN"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ormAutofit/>
          </a:bodyPr>
          <a:lstStyle/>
          <a:p>
            <a:r>
              <a:rPr lang="en-US" b="1" dirty="0"/>
              <a:t>Internet of Things (IoT): </a:t>
            </a:r>
            <a:br>
              <a:rPr lang="en-US" b="1" dirty="0"/>
            </a:br>
            <a:r>
              <a:rPr lang="en-US" b="1" dirty="0"/>
              <a:t>An Introduction</a:t>
            </a:r>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1100051" y="5225240"/>
            <a:ext cx="10058400" cy="1143000"/>
          </a:xfrm>
        </p:spPr>
        <p:txBody>
          <a:bodyPr>
            <a:normAutofit/>
          </a:bodyPr>
          <a:lstStyle/>
          <a:p>
            <a:r>
              <a:rPr lang="en-US" sz="800" b="1" cap="none" dirty="0">
                <a:solidFill>
                  <a:srgbClr val="FFFFFF"/>
                </a:solidFill>
                <a:latin typeface="+mn-lt"/>
              </a:rPr>
              <a:t>Dr Kumar </a:t>
            </a:r>
            <a:r>
              <a:rPr lang="en-US" sz="800" b="1" cap="none" dirty="0" err="1">
                <a:solidFill>
                  <a:srgbClr val="FFFFFF"/>
                </a:solidFill>
                <a:latin typeface="+mn-lt"/>
              </a:rPr>
              <a:t>Yelamarthi</a:t>
            </a:r>
            <a:endParaRPr lang="en-US" sz="800" b="1" cap="none" dirty="0">
              <a:solidFill>
                <a:srgbClr val="FFFFFF"/>
              </a:solidFill>
              <a:latin typeface="+mn-lt"/>
            </a:endParaRPr>
          </a:p>
          <a:p>
            <a:r>
              <a:rPr lang="en-US" sz="800" b="1" cap="none" dirty="0">
                <a:solidFill>
                  <a:srgbClr val="FFFFFF"/>
                </a:solidFill>
                <a:latin typeface="+mn-lt"/>
              </a:rPr>
              <a:t>Dr Frank Walsh</a:t>
            </a:r>
          </a:p>
          <a:p>
            <a:r>
              <a:rPr lang="en-US" sz="800" cap="none" dirty="0">
                <a:solidFill>
                  <a:srgbClr val="FFFFFF"/>
                </a:solidFill>
              </a:rPr>
              <a:t>Central Michigan University</a:t>
            </a:r>
          </a:p>
          <a:p>
            <a:r>
              <a:rPr lang="en-US" sz="800" cap="none" dirty="0">
                <a:solidFill>
                  <a:srgbClr val="FFFFFF"/>
                </a:solidFill>
              </a:rPr>
              <a:t>Mt Pleasant, MI</a:t>
            </a:r>
          </a:p>
          <a:p>
            <a:endParaRPr lang="en-US" sz="800" cap="none" dirty="0">
              <a:solidFill>
                <a:srgbClr val="FFFFFF"/>
              </a:solidFill>
            </a:endParaRPr>
          </a:p>
          <a:p>
            <a:endParaRPr lang="en-US" sz="800" dirty="0">
              <a:solidFill>
                <a:srgbClr val="FFFFFF"/>
              </a:solidFill>
            </a:endParaRP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p:cNvSpPr>
            <a:spLocks noGrp="1"/>
          </p:cNvSpPr>
          <p:nvPr>
            <p:ph type="sldNum" sz="quarter" idx="12"/>
          </p:nvPr>
        </p:nvSpPr>
        <p:spPr>
          <a:xfrm>
            <a:off x="9900458" y="6459785"/>
            <a:ext cx="1312025" cy="365125"/>
          </a:xfrm>
        </p:spPr>
        <p:txBody>
          <a:bodyPr>
            <a:normAutofit/>
          </a:bodyPr>
          <a:lstStyle/>
          <a:p>
            <a:pPr>
              <a:spcAft>
                <a:spcPts val="600"/>
              </a:spcAft>
            </a:pPr>
            <a:fld id="{CC3AA60A-E467-4DB9-BF1F-F60A1C08184A}" type="slidenum">
              <a:rPr lang="en-US" smtClean="0"/>
              <a:pPr>
                <a:spcAft>
                  <a:spcPts val="600"/>
                </a:spcAft>
              </a:pPr>
              <a:t>1</a:t>
            </a:fld>
            <a:endParaRPr lang="en-US"/>
          </a:p>
        </p:txBody>
      </p:sp>
    </p:spTree>
    <p:extLst>
      <p:ext uri="{BB962C8B-B14F-4D97-AF65-F5344CB8AC3E}">
        <p14:creationId xmlns:p14="http://schemas.microsoft.com/office/powerpoint/2010/main" val="3314513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Building Blocks of an IoT System</a:t>
            </a:r>
          </a:p>
        </p:txBody>
      </p:sp>
      <p:sp>
        <p:nvSpPr>
          <p:cNvPr id="4" name="Slide Number Placeholder 3"/>
          <p:cNvSpPr>
            <a:spLocks noGrp="1"/>
          </p:cNvSpPr>
          <p:nvPr>
            <p:ph type="sldNum" sz="quarter" idx="12"/>
          </p:nvPr>
        </p:nvSpPr>
        <p:spPr/>
        <p:txBody>
          <a:bodyPr/>
          <a:lstStyle/>
          <a:p>
            <a:fld id="{CC3AA60A-E467-4DB9-BF1F-F60A1C08184A}" type="slidenum">
              <a:rPr lang="en-US" smtClean="0"/>
              <a:pPr/>
              <a:t>10</a:t>
            </a:fld>
            <a:endParaRPr lang="en-US"/>
          </a:p>
        </p:txBody>
      </p:sp>
      <p:pic>
        <p:nvPicPr>
          <p:cNvPr id="5" name="Picture 2" descr="http://blogs.intel.com/iot/files/2015/04/I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887" y="1045051"/>
            <a:ext cx="5457825" cy="509030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2716" y="1045051"/>
            <a:ext cx="4537409" cy="5012849"/>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74320" indent="-274320">
              <a:buClrTx/>
              <a:buFont typeface="Arial" panose="020B0604020202020204" pitchFamily="34" charset="0"/>
              <a:buChar char="•"/>
            </a:pPr>
            <a:r>
              <a:rPr lang="en-US" sz="2400" dirty="0"/>
              <a:t>Sensing</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Connectivity</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Gateways</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Processing</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Software</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Power</a:t>
            </a:r>
            <a:endParaRPr lang="en-US" sz="2200" dirty="0"/>
          </a:p>
          <a:p>
            <a:pPr marL="566928" lvl="1" indent="-274320">
              <a:buClrTx/>
              <a:buFont typeface="Arial" panose="020B0604020202020204" pitchFamily="34" charset="0"/>
              <a:buChar char="•"/>
            </a:pPr>
            <a:endParaRPr lang="en-US" sz="2200" dirty="0"/>
          </a:p>
        </p:txBody>
      </p:sp>
    </p:spTree>
    <p:extLst>
      <p:ext uri="{BB962C8B-B14F-4D97-AF65-F5344CB8AC3E}">
        <p14:creationId xmlns:p14="http://schemas.microsoft.com/office/powerpoint/2010/main" val="75217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nibib.nih.gov/sites/default/files/SMART-HOUSE_2_DCo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6" y="1177338"/>
            <a:ext cx="7750174" cy="47482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Sensors – Healthy Independent Living </a:t>
            </a:r>
          </a:p>
        </p:txBody>
      </p:sp>
      <p:sp>
        <p:nvSpPr>
          <p:cNvPr id="3" name="Content Placeholder 2"/>
          <p:cNvSpPr>
            <a:spLocks noGrp="1"/>
          </p:cNvSpPr>
          <p:nvPr>
            <p:ph idx="1"/>
          </p:nvPr>
        </p:nvSpPr>
        <p:spPr>
          <a:xfrm>
            <a:off x="272716" y="1045051"/>
            <a:ext cx="4537409" cy="5012849"/>
          </a:xfrm>
        </p:spPr>
        <p:txBody>
          <a:bodyPr>
            <a:normAutofit/>
          </a:bodyPr>
          <a:lstStyle/>
          <a:p>
            <a:pPr marL="274320" indent="-274320">
              <a:buClrTx/>
              <a:buFont typeface="Arial" panose="020B0604020202020204" pitchFamily="34" charset="0"/>
              <a:buChar char="•"/>
            </a:pPr>
            <a:r>
              <a:rPr lang="en-US" sz="2400" dirty="0"/>
              <a:t>They are mainly input components</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They sense and collect surrounding information</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Basically, three types:</a:t>
            </a:r>
          </a:p>
          <a:p>
            <a:pPr marL="566928" lvl="1" indent="-274320">
              <a:buClrTx/>
              <a:buFont typeface="Arial" panose="020B0604020202020204" pitchFamily="34" charset="0"/>
              <a:buChar char="•"/>
            </a:pPr>
            <a:r>
              <a:rPr lang="en-US" sz="2200" dirty="0"/>
              <a:t>Passive, omnidirectional (e.g. mic)</a:t>
            </a:r>
          </a:p>
          <a:p>
            <a:pPr marL="566928" lvl="1" indent="-274320">
              <a:buClrTx/>
              <a:buFont typeface="Arial" panose="020B0604020202020204" pitchFamily="34" charset="0"/>
              <a:buChar char="•"/>
            </a:pPr>
            <a:r>
              <a:rPr lang="en-US" sz="2200" dirty="0"/>
              <a:t>Passive, narrow-beam sensor (e.g. PIR)</a:t>
            </a:r>
          </a:p>
          <a:p>
            <a:pPr marL="566928" lvl="1" indent="-274320">
              <a:buClrTx/>
              <a:buFont typeface="Arial" panose="020B0604020202020204" pitchFamily="34" charset="0"/>
              <a:buChar char="•"/>
            </a:pPr>
            <a:r>
              <a:rPr lang="en-US" sz="2200" dirty="0"/>
              <a:t>Active sensors (e.g. sonar, radar, etc.)</a:t>
            </a:r>
          </a:p>
          <a:p>
            <a:pPr marL="566928" lvl="1" indent="-274320">
              <a:buClrTx/>
              <a:buFont typeface="Arial" panose="020B0604020202020204" pitchFamily="34" charset="0"/>
              <a:buChar char="•"/>
            </a:pPr>
            <a:endParaRPr lang="en-US" sz="22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11</a:t>
            </a:fld>
            <a:endParaRPr lang="en-US"/>
          </a:p>
        </p:txBody>
      </p:sp>
      <p:sp>
        <p:nvSpPr>
          <p:cNvPr id="6" name="Rectangle 5"/>
          <p:cNvSpPr/>
          <p:nvPr/>
        </p:nvSpPr>
        <p:spPr>
          <a:xfrm>
            <a:off x="6135688" y="5853498"/>
            <a:ext cx="5559426" cy="307777"/>
          </a:xfrm>
          <a:prstGeom prst="rect">
            <a:avLst/>
          </a:prstGeom>
        </p:spPr>
        <p:txBody>
          <a:bodyPr wrap="square">
            <a:spAutoFit/>
          </a:bodyPr>
          <a:lstStyle/>
          <a:p>
            <a:r>
              <a:rPr lang="en-US" sz="1400" dirty="0"/>
              <a:t>http://www.nibib.nih.gov/sites/default/files/SMART-HOUSE_2_DCook.jpg</a:t>
            </a:r>
          </a:p>
        </p:txBody>
      </p:sp>
    </p:spTree>
    <p:extLst>
      <p:ext uri="{BB962C8B-B14F-4D97-AF65-F5344CB8AC3E}">
        <p14:creationId xmlns:p14="http://schemas.microsoft.com/office/powerpoint/2010/main" val="327418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Sensors – Environmental Monitoring </a:t>
            </a:r>
          </a:p>
        </p:txBody>
      </p:sp>
      <p:sp>
        <p:nvSpPr>
          <p:cNvPr id="4" name="Slide Number Placeholder 3"/>
          <p:cNvSpPr>
            <a:spLocks noGrp="1"/>
          </p:cNvSpPr>
          <p:nvPr>
            <p:ph type="sldNum" sz="quarter" idx="12"/>
          </p:nvPr>
        </p:nvSpPr>
        <p:spPr/>
        <p:txBody>
          <a:bodyPr/>
          <a:lstStyle/>
          <a:p>
            <a:fld id="{CC3AA60A-E467-4DB9-BF1F-F60A1C08184A}" type="slidenum">
              <a:rPr lang="en-US" smtClean="0"/>
              <a:pPr/>
              <a:t>12</a:t>
            </a:fld>
            <a:endParaRPr lang="en-US"/>
          </a:p>
        </p:txBody>
      </p:sp>
      <p:pic>
        <p:nvPicPr>
          <p:cNvPr id="15362" name="Picture 2" descr="http://www.opengeospatial.org/pub/www/files/images/SWE%20Overview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329" y="1535293"/>
            <a:ext cx="5211165" cy="37346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57619" y="5269961"/>
            <a:ext cx="4841875" cy="261610"/>
          </a:xfrm>
          <a:prstGeom prst="rect">
            <a:avLst/>
          </a:prstGeom>
        </p:spPr>
        <p:txBody>
          <a:bodyPr wrap="square">
            <a:spAutoFit/>
          </a:bodyPr>
          <a:lstStyle/>
          <a:p>
            <a:r>
              <a:rPr lang="en-US" sz="1100" dirty="0"/>
              <a:t>http://www.opengeospatial.org/pub/www/files/images/SWE%20Overview_0.jpg</a:t>
            </a:r>
          </a:p>
        </p:txBody>
      </p:sp>
      <p:pic>
        <p:nvPicPr>
          <p:cNvPr id="18434" name="Picture 2" descr="http://www.environment.ucla.edu/media/images/Fig1_NIMS-lr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5" y="1666950"/>
            <a:ext cx="5806125" cy="36030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37585" y="5269962"/>
            <a:ext cx="4475715" cy="276999"/>
          </a:xfrm>
          <a:prstGeom prst="rect">
            <a:avLst/>
          </a:prstGeom>
        </p:spPr>
        <p:txBody>
          <a:bodyPr wrap="square">
            <a:spAutoFit/>
          </a:bodyPr>
          <a:lstStyle/>
          <a:p>
            <a:r>
              <a:rPr lang="en-US" sz="1200" dirty="0"/>
              <a:t>http://www.environment.ucla.edu/media/images/Fig1_NIMS-lrg.gif</a:t>
            </a:r>
          </a:p>
        </p:txBody>
      </p:sp>
    </p:spTree>
    <p:extLst>
      <p:ext uri="{BB962C8B-B14F-4D97-AF65-F5344CB8AC3E}">
        <p14:creationId xmlns:p14="http://schemas.microsoft.com/office/powerpoint/2010/main" val="72022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965" y="1045052"/>
            <a:ext cx="6009329" cy="4824042"/>
          </a:xfrm>
        </p:spPr>
        <p:txBody>
          <a:bodyPr/>
          <a:lstStyle/>
          <a:p>
            <a:pPr>
              <a:buClrTx/>
              <a:buFont typeface="Arial" panose="020B0604020202020204" pitchFamily="34" charset="0"/>
              <a:buChar char="•"/>
            </a:pPr>
            <a:r>
              <a:rPr lang="en-US" dirty="0"/>
              <a:t>Smart Building</a:t>
            </a:r>
          </a:p>
          <a:p>
            <a:pPr lvl="1">
              <a:buClrTx/>
              <a:buFont typeface="Arial" panose="020B0604020202020204" pitchFamily="34" charset="0"/>
              <a:buChar char="•"/>
            </a:pPr>
            <a:r>
              <a:rPr lang="en-US" dirty="0"/>
              <a:t>Sensor to detect strong wind or earthquake</a:t>
            </a:r>
          </a:p>
          <a:p>
            <a:pPr lvl="1">
              <a:buClrTx/>
              <a:buFont typeface="Arial" panose="020B0604020202020204" pitchFamily="34" charset="0"/>
              <a:buChar char="•"/>
            </a:pPr>
            <a:r>
              <a:rPr lang="en-US" dirty="0"/>
              <a:t>Shock absorbers can react to minimize the damage</a:t>
            </a:r>
          </a:p>
          <a:p>
            <a:pPr lvl="1">
              <a:buClrTx/>
              <a:buFont typeface="Arial" panose="020B0604020202020204" pitchFamily="34" charset="0"/>
              <a:buChar char="•"/>
            </a:pPr>
            <a:r>
              <a:rPr lang="en-US" dirty="0"/>
              <a:t>Building could warm other building to prepare for the event </a:t>
            </a:r>
          </a:p>
          <a:p>
            <a:pPr>
              <a:buClrTx/>
              <a:buFont typeface="Arial" panose="020B0604020202020204" pitchFamily="34" charset="0"/>
              <a:buChar char="•"/>
            </a:pPr>
            <a:r>
              <a:rPr lang="en-US" dirty="0"/>
              <a:t>Smart Bridge</a:t>
            </a:r>
          </a:p>
          <a:p>
            <a:pPr lvl="1">
              <a:buClrTx/>
              <a:buFont typeface="Arial" panose="020B0604020202020204" pitchFamily="34" charset="0"/>
              <a:buChar char="•"/>
            </a:pPr>
            <a:r>
              <a:rPr lang="en-US" dirty="0"/>
              <a:t>Sensors to monitor vibrations, displacement, and temperature</a:t>
            </a:r>
          </a:p>
          <a:p>
            <a:pPr lvl="1">
              <a:buClrTx/>
              <a:buFont typeface="Arial" panose="020B0604020202020204" pitchFamily="34" charset="0"/>
              <a:buChar char="•"/>
            </a:pPr>
            <a:r>
              <a:rPr lang="en-US" dirty="0"/>
              <a:t>If problem is detected, a warming can be sent by SMS</a:t>
            </a:r>
          </a:p>
          <a:p>
            <a:pPr>
              <a:buClrTx/>
              <a:buFont typeface="Arial" panose="020B0604020202020204" pitchFamily="34" charset="0"/>
              <a:buChar char="•"/>
            </a:pPr>
            <a:r>
              <a:rPr lang="en-US" dirty="0"/>
              <a:t>Smart Tunnel</a:t>
            </a:r>
          </a:p>
          <a:p>
            <a:pPr lvl="1">
              <a:buClrTx/>
              <a:buFont typeface="Arial" panose="020B0604020202020204" pitchFamily="34" charset="0"/>
              <a:buChar char="•"/>
            </a:pPr>
            <a:r>
              <a:rPr lang="en-US" dirty="0"/>
              <a:t>Sensors to monitor humidity, displacement, and temperature</a:t>
            </a:r>
          </a:p>
          <a:p>
            <a:pPr lvl="1">
              <a:buClrTx/>
              <a:buFont typeface="Arial" panose="020B0604020202020204" pitchFamily="34" charset="0"/>
              <a:buChar char="•"/>
            </a:pPr>
            <a:r>
              <a:rPr lang="en-US" dirty="0"/>
              <a:t>If problem is detected, appropriate maintenance can be carried out</a:t>
            </a:r>
          </a:p>
          <a:p>
            <a:pPr lvl="1">
              <a:buClrTx/>
              <a:buFont typeface="Arial" panose="020B0604020202020204" pitchFamily="34" charset="0"/>
              <a:buChar char="•"/>
            </a:pPr>
            <a:endParaRPr lang="en-US" dirty="0"/>
          </a:p>
          <a:p>
            <a:pPr>
              <a:buClrTx/>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13</a:t>
            </a:fld>
            <a:endParaRPr lang="en-US"/>
          </a:p>
        </p:txBody>
      </p:sp>
      <p:pic>
        <p:nvPicPr>
          <p:cNvPr id="19462" name="Picture 6" descr="smart-structures"/>
          <p:cNvPicPr>
            <a:picLocks noChangeAspect="1" noChangeArrowheads="1"/>
          </p:cNvPicPr>
          <p:nvPr/>
        </p:nvPicPr>
        <p:blipFill rotWithShape="1">
          <a:blip r:embed="rId3">
            <a:extLst>
              <a:ext uri="{28A0092B-C50C-407E-A947-70E740481C1C}">
                <a14:useLocalDpi xmlns:a14="http://schemas.microsoft.com/office/drawing/2010/main" val="0"/>
              </a:ext>
            </a:extLst>
          </a:blip>
          <a:srcRect l="-135" t="4999" r="122" b="37578"/>
          <a:stretch/>
        </p:blipFill>
        <p:spPr bwMode="auto">
          <a:xfrm>
            <a:off x="6331397" y="1420358"/>
            <a:ext cx="5668097" cy="36755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59659" y="5095876"/>
            <a:ext cx="5833021" cy="256960"/>
          </a:xfrm>
          <a:prstGeom prst="rect">
            <a:avLst/>
          </a:prstGeom>
        </p:spPr>
        <p:txBody>
          <a:bodyPr wrap="square">
            <a:spAutoFit/>
          </a:bodyPr>
          <a:lstStyle/>
          <a:p>
            <a:r>
              <a:rPr lang="en-US" sz="1050" dirty="0"/>
              <a:t>www.rfwirelesssensors.com/2010/12/energy-harvesting-wireless-sensor-networks-for-smart-structures</a:t>
            </a:r>
          </a:p>
        </p:txBody>
      </p:sp>
      <p:sp>
        <p:nvSpPr>
          <p:cNvPr id="8" name="Title 1"/>
          <p:cNvSpPr>
            <a:spLocks noGrp="1"/>
          </p:cNvSpPr>
          <p:nvPr>
            <p:ph type="title"/>
          </p:nvPr>
        </p:nvSpPr>
        <p:spPr>
          <a:xfrm>
            <a:off x="272715" y="286603"/>
            <a:ext cx="11726779" cy="691965"/>
          </a:xfrm>
          <a:effectLst>
            <a:glow rad="101600">
              <a:schemeClr val="accent2">
                <a:satMod val="175000"/>
                <a:alpha val="40000"/>
              </a:schemeClr>
            </a:glow>
          </a:effectLst>
        </p:spPr>
        <p:txBody>
          <a:bodyPr/>
          <a:lstStyle/>
          <a:p>
            <a:r>
              <a:rPr lang="en-US" dirty="0">
                <a:solidFill>
                  <a:srgbClr val="6A0032"/>
                </a:solidFill>
              </a:rPr>
              <a:t>Sensors – Infrastructure Health Monitoring </a:t>
            </a:r>
          </a:p>
        </p:txBody>
      </p:sp>
    </p:spTree>
    <p:extLst>
      <p:ext uri="{BB962C8B-B14F-4D97-AF65-F5344CB8AC3E}">
        <p14:creationId xmlns:p14="http://schemas.microsoft.com/office/powerpoint/2010/main" val="3112467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8" name="Picture 18" descr="http://udoo.org/download/files/UDOO_Images/udoo_dual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7874" y="2789371"/>
            <a:ext cx="2331619" cy="1725398"/>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http://www.linuxuser.co.uk/wp-content/uploads/2013/05/608x419xbeagleboneblack-topweb.png.pagespeed.ic.9kQqDj6Hh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0369" y="3606344"/>
            <a:ext cx="1463675" cy="1008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Embedded Processing Units</a:t>
            </a:r>
          </a:p>
        </p:txBody>
      </p:sp>
      <p:sp>
        <p:nvSpPr>
          <p:cNvPr id="3" name="Content Placeholder 2"/>
          <p:cNvSpPr>
            <a:spLocks noGrp="1"/>
          </p:cNvSpPr>
          <p:nvPr>
            <p:ph idx="1"/>
          </p:nvPr>
        </p:nvSpPr>
        <p:spPr>
          <a:xfrm>
            <a:off x="272716" y="1045051"/>
            <a:ext cx="6023310" cy="5195412"/>
          </a:xfrm>
        </p:spPr>
        <p:txBody>
          <a:bodyPr>
            <a:normAutofit/>
          </a:bodyPr>
          <a:lstStyle/>
          <a:p>
            <a:pPr marL="274320" indent="-274320">
              <a:buClrTx/>
              <a:buFont typeface="Arial" panose="020B0604020202020204" pitchFamily="34" charset="0"/>
              <a:buChar char="•"/>
            </a:pPr>
            <a:r>
              <a:rPr lang="en-US" sz="2400" dirty="0"/>
              <a:t>Create cohesion between the physical and the technological realms.</a:t>
            </a:r>
          </a:p>
          <a:p>
            <a:pPr marL="274320" indent="-274320">
              <a:buClrTx/>
              <a:buFont typeface="Arial" panose="020B0604020202020204" pitchFamily="34" charset="0"/>
              <a:buChar char="•"/>
            </a:pPr>
            <a:r>
              <a:rPr lang="en-US" sz="2400" dirty="0"/>
              <a:t>Used either to allow objects sense their surroundings, or exchange data with other systems, or interact with the cloud, they are integral in an IoT system.</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Given the changing nature of the landscape, microprocessors that are low power, cost-effective and leave a smaller imprint will be those that are </a:t>
            </a:r>
            <a:r>
              <a:rPr lang="en-US" sz="2400" dirty="0" err="1"/>
              <a:t>favoured</a:t>
            </a:r>
            <a:r>
              <a:rPr lang="en-US" sz="2400" dirty="0"/>
              <a:t> within the IoT.</a:t>
            </a:r>
          </a:p>
        </p:txBody>
      </p:sp>
      <p:sp>
        <p:nvSpPr>
          <p:cNvPr id="4" name="Slide Number Placeholder 3"/>
          <p:cNvSpPr>
            <a:spLocks noGrp="1"/>
          </p:cNvSpPr>
          <p:nvPr>
            <p:ph type="sldNum" sz="quarter" idx="12"/>
          </p:nvPr>
        </p:nvSpPr>
        <p:spPr/>
        <p:txBody>
          <a:bodyPr/>
          <a:lstStyle/>
          <a:p>
            <a:fld id="{CC3AA60A-E467-4DB9-BF1F-F60A1C08184A}" type="slidenum">
              <a:rPr lang="en-US" smtClean="0"/>
              <a:pPr/>
              <a:t>14</a:t>
            </a:fld>
            <a:endParaRPr lang="en-US"/>
          </a:p>
        </p:txBody>
      </p:sp>
      <p:pic>
        <p:nvPicPr>
          <p:cNvPr id="15366" name="Picture 6" descr="http://images.clipartpanda.com/computer-clip-art-desktop-computers-clipart-juhi3ao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057" y="1312607"/>
            <a:ext cx="1828800" cy="131924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images.clipartpanda.com/laptop-clipart-biy7BL4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10416" y="1256182"/>
            <a:ext cx="1204133" cy="1204133"/>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www.clipartlord.com/wp-content/uploads/2014/02/smartphon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494599">
            <a:off x="6370029" y="1320526"/>
            <a:ext cx="1859612" cy="1303404"/>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https://cdn-reichelt.de/bilder/web/xxl_ws/A300/ARDUINO_R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5633" y="2754790"/>
            <a:ext cx="1545424" cy="1202657"/>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https://www.element14.com/community/servlet/JiveServlet/showImage/38-16317-199593/RaspPi2-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3063" y="4641439"/>
            <a:ext cx="2290209" cy="1684133"/>
          </a:xfrm>
          <a:prstGeom prst="rect">
            <a:avLst/>
          </a:prstGeom>
          <a:noFill/>
          <a:extLst>
            <a:ext uri="{909E8E84-426E-40DD-AFC4-6F175D3DCCD1}">
              <a14:hiddenFill xmlns:a14="http://schemas.microsoft.com/office/drawing/2010/main">
                <a:solidFill>
                  <a:srgbClr val="FFFFFF"/>
                </a:solidFill>
              </a14:hiddenFill>
            </a:ext>
          </a:extLst>
        </p:spPr>
      </p:pic>
      <p:pic>
        <p:nvPicPr>
          <p:cNvPr id="15382" name="Picture 22" descr="http://rocketboards.org/foswiki/pub/Documentation/Arria10SoCDevelopmentKit/arria10_soc_ki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0458" y="4689674"/>
            <a:ext cx="2217512" cy="160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3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8" name="Picture 18" descr="http://udoo.org/download/files/UDOO_Images/udoo_dual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7874" y="2789371"/>
            <a:ext cx="2331619" cy="1725398"/>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http://www.linuxuser.co.uk/wp-content/uploads/2013/05/608x419xbeagleboneblack-topweb.png.pagespeed.ic.9kQqDj6Hh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0369" y="3606344"/>
            <a:ext cx="1463675" cy="1008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Embedded Processing Units</a:t>
            </a:r>
          </a:p>
        </p:txBody>
      </p:sp>
      <p:sp>
        <p:nvSpPr>
          <p:cNvPr id="3" name="Content Placeholder 2"/>
          <p:cNvSpPr>
            <a:spLocks noGrp="1"/>
          </p:cNvSpPr>
          <p:nvPr>
            <p:ph idx="1"/>
          </p:nvPr>
        </p:nvSpPr>
        <p:spPr>
          <a:xfrm>
            <a:off x="272716" y="1045051"/>
            <a:ext cx="6023310" cy="5195412"/>
          </a:xfrm>
        </p:spPr>
        <p:txBody>
          <a:bodyPr>
            <a:normAutofit/>
          </a:bodyPr>
          <a:lstStyle/>
          <a:p>
            <a:pPr marL="274320" indent="-274320">
              <a:buClrTx/>
              <a:buFont typeface="Arial" panose="020B0604020202020204" pitchFamily="34" charset="0"/>
              <a:buChar char="•"/>
            </a:pPr>
            <a:r>
              <a:rPr lang="en-US" sz="2400" dirty="0"/>
              <a:t>Selection Criteria</a:t>
            </a:r>
          </a:p>
          <a:p>
            <a:pPr marL="566928" lvl="1" indent="-274320">
              <a:buClrTx/>
              <a:buFont typeface="Arial" panose="020B0604020202020204" pitchFamily="34" charset="0"/>
              <a:buChar char="•"/>
            </a:pPr>
            <a:r>
              <a:rPr lang="en-US" sz="2200" dirty="0"/>
              <a:t>Physical size</a:t>
            </a:r>
          </a:p>
          <a:p>
            <a:pPr marL="566928" lvl="1" indent="-274320">
              <a:buClrTx/>
              <a:buFont typeface="Arial" panose="020B0604020202020204" pitchFamily="34" charset="0"/>
              <a:buChar char="•"/>
            </a:pPr>
            <a:r>
              <a:rPr lang="en-US" sz="2200" dirty="0"/>
              <a:t>Power management</a:t>
            </a:r>
          </a:p>
          <a:p>
            <a:pPr marL="566928" lvl="1" indent="-274320">
              <a:buClrTx/>
              <a:buFont typeface="Arial" panose="020B0604020202020204" pitchFamily="34" charset="0"/>
              <a:buChar char="•"/>
            </a:pPr>
            <a:r>
              <a:rPr lang="en-US" sz="2200" dirty="0"/>
              <a:t>Interface requirements</a:t>
            </a:r>
          </a:p>
          <a:p>
            <a:pPr marL="566928" lvl="1" indent="-274320">
              <a:buClrTx/>
              <a:buFont typeface="Arial" panose="020B0604020202020204" pitchFamily="34" charset="0"/>
              <a:buChar char="•"/>
            </a:pPr>
            <a:r>
              <a:rPr lang="en-US" sz="2200" dirty="0"/>
              <a:t>Performance requirements</a:t>
            </a:r>
          </a:p>
          <a:p>
            <a:pPr marL="566928" lvl="1" indent="-274320">
              <a:buClrTx/>
              <a:buFont typeface="Arial" panose="020B0604020202020204" pitchFamily="34" charset="0"/>
              <a:buChar char="•"/>
            </a:pPr>
            <a:r>
              <a:rPr lang="en-US" sz="2200" dirty="0"/>
              <a:t>Security needs</a:t>
            </a:r>
          </a:p>
          <a:p>
            <a:pPr marL="566928" lvl="1" indent="-274320">
              <a:buClrTx/>
              <a:buFont typeface="Arial" panose="020B0604020202020204" pitchFamily="34" charset="0"/>
              <a:buChar char="•"/>
            </a:pPr>
            <a:r>
              <a:rPr lang="en-US" sz="2200" dirty="0"/>
              <a:t>Safety and fault tolerance</a:t>
            </a:r>
          </a:p>
          <a:p>
            <a:pPr marL="566928" lvl="1" indent="-274320">
              <a:buClrTx/>
              <a:buFont typeface="Arial" panose="020B0604020202020204" pitchFamily="34" charset="0"/>
              <a:buChar char="•"/>
            </a:pPr>
            <a:r>
              <a:rPr lang="en-US" sz="2200" dirty="0"/>
              <a:t>Debugging capabilities</a:t>
            </a:r>
          </a:p>
          <a:p>
            <a:pPr marL="566928" lvl="1" indent="-274320">
              <a:buClrTx/>
              <a:buFont typeface="Arial" panose="020B0604020202020204" pitchFamily="34" charset="0"/>
              <a:buChar char="•"/>
            </a:pPr>
            <a:r>
              <a:rPr lang="en-US" sz="2200" dirty="0"/>
              <a:t>Cost</a:t>
            </a:r>
          </a:p>
          <a:p>
            <a:pPr marL="566928" lvl="1" indent="-274320">
              <a:buClrTx/>
              <a:buFont typeface="Arial" panose="020B0604020202020204" pitchFamily="34" charset="0"/>
              <a:buChar char="•"/>
            </a:pPr>
            <a:r>
              <a:rPr lang="en-US" sz="2200" dirty="0"/>
              <a:t>Architecture (x86, ARM, etc.,)</a:t>
            </a:r>
          </a:p>
          <a:p>
            <a:pPr marL="566928" lvl="1" indent="-274320">
              <a:buClrTx/>
              <a:buFont typeface="Arial" panose="020B0604020202020204" pitchFamily="34" charset="0"/>
              <a:buChar char="•"/>
            </a:pPr>
            <a:r>
              <a:rPr lang="en-US" sz="2200" dirty="0"/>
              <a:t>Feedback required</a:t>
            </a:r>
          </a:p>
          <a:p>
            <a:pPr marL="274320" indent="-274320">
              <a:buClrTx/>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15</a:t>
            </a:fld>
            <a:endParaRPr lang="en-US"/>
          </a:p>
        </p:txBody>
      </p:sp>
      <p:pic>
        <p:nvPicPr>
          <p:cNvPr id="15366" name="Picture 6" descr="http://images.clipartpanda.com/computer-clip-art-desktop-computers-clipart-juhi3ao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057" y="1312607"/>
            <a:ext cx="1828800" cy="131924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http://images.clipartpanda.com/laptop-clipart-biy7BL4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10416" y="1256182"/>
            <a:ext cx="1204133" cy="1204133"/>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http://www.clipartlord.com/wp-content/uploads/2014/02/smartphon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494599">
            <a:off x="6370029" y="1320526"/>
            <a:ext cx="1859612" cy="1303404"/>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https://cdn-reichelt.de/bilder/web/xxl_ws/A300/ARDUINO_R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5633" y="2754790"/>
            <a:ext cx="1545424" cy="1202657"/>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https://www.element14.com/community/servlet/JiveServlet/showImage/38-16317-199593/RaspPi2-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3063" y="4641439"/>
            <a:ext cx="2290209" cy="1684133"/>
          </a:xfrm>
          <a:prstGeom prst="rect">
            <a:avLst/>
          </a:prstGeom>
          <a:noFill/>
          <a:extLst>
            <a:ext uri="{909E8E84-426E-40DD-AFC4-6F175D3DCCD1}">
              <a14:hiddenFill xmlns:a14="http://schemas.microsoft.com/office/drawing/2010/main">
                <a:solidFill>
                  <a:srgbClr val="FFFFFF"/>
                </a:solidFill>
              </a14:hiddenFill>
            </a:ext>
          </a:extLst>
        </p:spPr>
      </p:pic>
      <p:pic>
        <p:nvPicPr>
          <p:cNvPr id="15382" name="Picture 22" descr="http://rocketboards.org/foswiki/pub/Documentation/Arria10SoCDevelopmentKit/arria10_soc_ki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00458" y="4689674"/>
            <a:ext cx="2217512" cy="160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7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Communication Medium</a:t>
            </a:r>
          </a:p>
        </p:txBody>
      </p:sp>
      <p:sp>
        <p:nvSpPr>
          <p:cNvPr id="3" name="Content Placeholder 2"/>
          <p:cNvSpPr>
            <a:spLocks noGrp="1"/>
          </p:cNvSpPr>
          <p:nvPr>
            <p:ph idx="1"/>
          </p:nvPr>
        </p:nvSpPr>
        <p:spPr>
          <a:xfrm>
            <a:off x="272715" y="1045051"/>
            <a:ext cx="9099885" cy="5137539"/>
          </a:xfrm>
        </p:spPr>
        <p:txBody>
          <a:bodyPr>
            <a:normAutofit/>
          </a:bodyPr>
          <a:lstStyle/>
          <a:p>
            <a:pPr marL="274320" indent="-274320">
              <a:buClrTx/>
              <a:buFont typeface="Arial" panose="020B0604020202020204" pitchFamily="34" charset="0"/>
              <a:buChar char="•"/>
            </a:pPr>
            <a:r>
              <a:rPr lang="en-US" sz="2400" dirty="0"/>
              <a:t>The Role of Communications</a:t>
            </a:r>
          </a:p>
          <a:p>
            <a:pPr marL="566928" lvl="1" indent="-274320">
              <a:buClrTx/>
              <a:buFont typeface="Arial" panose="020B0604020202020204" pitchFamily="34" charset="0"/>
              <a:buChar char="•"/>
            </a:pPr>
            <a:r>
              <a:rPr lang="en-US" sz="2200" dirty="0"/>
              <a:t>Providing a data link between two nodes</a:t>
            </a:r>
          </a:p>
          <a:p>
            <a:pPr marL="274320" indent="-274320">
              <a:buClrTx/>
              <a:buFont typeface="Arial" panose="020B0604020202020204" pitchFamily="34" charset="0"/>
              <a:buChar char="•"/>
            </a:pPr>
            <a:r>
              <a:rPr lang="en-US" sz="2400" dirty="0"/>
              <a:t>Communication type:</a:t>
            </a:r>
          </a:p>
          <a:p>
            <a:pPr marL="566928" lvl="1" indent="-274320">
              <a:buClrTx/>
              <a:buFont typeface="Arial" panose="020B0604020202020204" pitchFamily="34" charset="0"/>
              <a:buChar char="•"/>
            </a:pPr>
            <a:r>
              <a:rPr lang="en-US" sz="2200" dirty="0"/>
              <a:t>Wireline (e.g. copper wires, optical fibers) </a:t>
            </a:r>
          </a:p>
          <a:p>
            <a:pPr marL="566928" lvl="1" indent="-274320">
              <a:buClrTx/>
              <a:buFont typeface="Arial" panose="020B0604020202020204" pitchFamily="34" charset="0"/>
              <a:buChar char="•"/>
            </a:pPr>
            <a:r>
              <a:rPr lang="en-US" sz="2200" dirty="0"/>
              <a:t>Wireless (e.g. RF, IR). RF-based communication is the most popular choice</a:t>
            </a:r>
          </a:p>
          <a:p>
            <a:pPr marL="274320" indent="-274320">
              <a:buClrTx/>
              <a:buFont typeface="Arial" panose="020B0604020202020204" pitchFamily="34" charset="0"/>
              <a:buChar char="•"/>
            </a:pPr>
            <a:r>
              <a:rPr lang="en-US" sz="2400" dirty="0"/>
              <a:t>Popular RF-based communication solutions:</a:t>
            </a:r>
          </a:p>
          <a:p>
            <a:pPr marL="566928" lvl="1" indent="-274320">
              <a:buClrTx/>
              <a:buFont typeface="Arial" panose="020B0604020202020204" pitchFamily="34" charset="0"/>
              <a:buChar char="•"/>
            </a:pPr>
            <a:r>
              <a:rPr lang="en-US" sz="2200" dirty="0"/>
              <a:t>IEEE 802.11 (or Wi-Fi)</a:t>
            </a:r>
          </a:p>
          <a:p>
            <a:pPr marL="566928" lvl="1" indent="-274320">
              <a:buClrTx/>
              <a:buFont typeface="Arial" panose="020B0604020202020204" pitchFamily="34" charset="0"/>
              <a:buChar char="•"/>
            </a:pPr>
            <a:r>
              <a:rPr lang="en-US" sz="2200" dirty="0"/>
              <a:t>Bluetooth</a:t>
            </a:r>
          </a:p>
          <a:p>
            <a:pPr marL="566928" lvl="1" indent="-274320">
              <a:buClrTx/>
              <a:buFont typeface="Arial" panose="020B0604020202020204" pitchFamily="34" charset="0"/>
              <a:buChar char="•"/>
            </a:pPr>
            <a:r>
              <a:rPr lang="en-US" sz="2200" dirty="0"/>
              <a:t>Near Field Communication (NFC), e.g. RFID</a:t>
            </a:r>
          </a:p>
          <a:p>
            <a:pPr marL="566928" lvl="1" indent="-274320">
              <a:buClrTx/>
              <a:buFont typeface="Arial" panose="020B0604020202020204" pitchFamily="34" charset="0"/>
              <a:buChar char="•"/>
            </a:pPr>
            <a:r>
              <a:rPr lang="en-US" sz="2200" dirty="0"/>
              <a:t>Low Power Wide Area Networks (Sigfox)</a:t>
            </a:r>
          </a:p>
          <a:p>
            <a:pPr marL="274320" indent="-274320">
              <a:buClrTx/>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16</a:t>
            </a:fld>
            <a:endParaRPr lang="en-US"/>
          </a:p>
        </p:txBody>
      </p:sp>
      <p:pic>
        <p:nvPicPr>
          <p:cNvPr id="5" name="Picture 6" descr="http://blogs-images.forbes.com/patrickmoorhead/files/2015/09/wifi-158401_128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0458" y="1223965"/>
            <a:ext cx="1901701" cy="1368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cdn.sparkfun.com/assets/4/b/e/e/9/5213ccb1757b7f4c568b45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720" y="2720047"/>
            <a:ext cx="1341439" cy="134143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zigbee.org/wp-content/uploads/2014/08/zigbee_cntrlworld_vert_cmyk-273x300.png"/>
          <p:cNvPicPr>
            <a:picLocks noChangeAspect="1" noChangeArrowheads="1"/>
          </p:cNvPicPr>
          <p:nvPr/>
        </p:nvPicPr>
        <p:blipFill rotWithShape="1">
          <a:blip r:embed="rId4">
            <a:extLst>
              <a:ext uri="{28A0092B-C50C-407E-A947-70E740481C1C}">
                <a14:useLocalDpi xmlns:a14="http://schemas.microsoft.com/office/drawing/2010/main" val="0"/>
              </a:ext>
            </a:extLst>
          </a:blip>
          <a:srcRect l="16697" r="13339" b="17194"/>
          <a:stretch/>
        </p:blipFill>
        <p:spPr bwMode="auto">
          <a:xfrm>
            <a:off x="11049000" y="4768198"/>
            <a:ext cx="871487"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lh4.ggpht.com/PBs2qzFlUeRa4PbNdX4btoy0LqV8gH5Jk0jMGDx1WR4XlhFGaqMrDewyx4YysQr0o2k=w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935" y="4861075"/>
            <a:ext cx="1337189" cy="1337189"/>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upload.wikimedia.org/wikipedia/commons/thumb/c/c2/KNX_logo.svg/2000px-KNX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2737" y="3961490"/>
            <a:ext cx="1319726" cy="62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44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sz="3400" dirty="0"/>
              <a:t>Communications - Wireless Landscape</a:t>
            </a:r>
          </a:p>
        </p:txBody>
      </p:sp>
      <p:pic>
        <p:nvPicPr>
          <p:cNvPr id="20505" name="Picture 20504">
            <a:extLst>
              <a:ext uri="{FF2B5EF4-FFF2-40B4-BE49-F238E27FC236}">
                <a16:creationId xmlns:a16="http://schemas.microsoft.com/office/drawing/2014/main" id="{FCA09A2A-6850-4397-B3A2-822A540ECC25}"/>
              </a:ext>
            </a:extLst>
          </p:cNvPr>
          <p:cNvPicPr>
            <a:picLocks noChangeAspect="1"/>
          </p:cNvPicPr>
          <p:nvPr/>
        </p:nvPicPr>
        <p:blipFill>
          <a:blip r:embed="rId2"/>
          <a:stretch>
            <a:fillRect/>
          </a:stretch>
        </p:blipFill>
        <p:spPr>
          <a:xfrm>
            <a:off x="643192" y="1463128"/>
            <a:ext cx="5451627" cy="3611702"/>
          </a:xfrm>
          <a:prstGeom prst="rect">
            <a:avLst/>
          </a:prstGeom>
        </p:spPr>
      </p:pic>
      <p:cxnSp>
        <p:nvCxnSpPr>
          <p:cNvPr id="96" name="Straight Connector 95">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a:bodyPr>
          <a:lstStyle/>
          <a:p>
            <a:pPr marL="274320" indent="-274320">
              <a:buClrTx/>
              <a:buFont typeface="Arial" panose="020B0604020202020204" pitchFamily="34" charset="0"/>
              <a:buChar char="•"/>
            </a:pPr>
            <a:r>
              <a:rPr lang="en-US" dirty="0"/>
              <a:t>Each protocol is targeted at different types of applications. </a:t>
            </a:r>
          </a:p>
          <a:p>
            <a:pPr marL="274320" indent="-274320">
              <a:buClrTx/>
              <a:buFont typeface="Arial" panose="020B0604020202020204" pitchFamily="34" charset="0"/>
              <a:buChar char="•"/>
            </a:pPr>
            <a:r>
              <a:rPr lang="en-US" dirty="0"/>
              <a:t>In addition to these protocols, there are also a number of different license-free frequencies, such as 900 MHz, 2.4 GHz and 5.8 </a:t>
            </a:r>
            <a:r>
              <a:rPr lang="en-US" dirty="0" err="1"/>
              <a:t>Ghz</a:t>
            </a:r>
            <a:r>
              <a:rPr lang="en-US" dirty="0"/>
              <a:t>, used as the carriers for these signals. </a:t>
            </a:r>
          </a:p>
          <a:p>
            <a:pPr marL="274320" indent="-274320">
              <a:buClrTx/>
              <a:buFont typeface="Arial" panose="020B0604020202020204" pitchFamily="34" charset="0"/>
              <a:buChar char="•"/>
            </a:pPr>
            <a:r>
              <a:rPr lang="en-US" dirty="0"/>
              <a:t>Each frequency has its advantages and challenges regarding distance and bandwidth</a:t>
            </a:r>
          </a:p>
        </p:txBody>
      </p:sp>
      <p:sp>
        <p:nvSpPr>
          <p:cNvPr id="98" name="Rectangle 97">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9900458" y="6459785"/>
            <a:ext cx="1312025" cy="365125"/>
          </a:xfrm>
        </p:spPr>
        <p:txBody>
          <a:bodyPr>
            <a:normAutofit/>
          </a:bodyPr>
          <a:lstStyle/>
          <a:p>
            <a:pPr>
              <a:spcAft>
                <a:spcPts val="600"/>
              </a:spcAft>
            </a:pPr>
            <a:fld id="{CC3AA60A-E467-4DB9-BF1F-F60A1C08184A}" type="slidenum">
              <a:rPr lang="en-US" smtClean="0"/>
              <a:pPr>
                <a:spcAft>
                  <a:spcPts val="600"/>
                </a:spcAft>
              </a:pPr>
              <a:t>17</a:t>
            </a:fld>
            <a:endParaRPr lang="en-US"/>
          </a:p>
        </p:txBody>
      </p:sp>
    </p:spTree>
    <p:extLst>
      <p:ext uri="{BB962C8B-B14F-4D97-AF65-F5344CB8AC3E}">
        <p14:creationId xmlns:p14="http://schemas.microsoft.com/office/powerpoint/2010/main" val="135311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semi-website-files.s3.amazonaws.com/markets/featured_images/000/000/016/original/Markets_Internet-of-Things.jpg?14153904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050" y="3681598"/>
            <a:ext cx="4065169" cy="2567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Networks</a:t>
            </a:r>
          </a:p>
        </p:txBody>
      </p:sp>
      <p:sp>
        <p:nvSpPr>
          <p:cNvPr id="3" name="Content Placeholder 2"/>
          <p:cNvSpPr>
            <a:spLocks noGrp="1"/>
          </p:cNvSpPr>
          <p:nvPr>
            <p:ph idx="1"/>
          </p:nvPr>
        </p:nvSpPr>
        <p:spPr>
          <a:xfrm>
            <a:off x="272716" y="1045051"/>
            <a:ext cx="10500060" cy="5137539"/>
          </a:xfrm>
        </p:spPr>
        <p:txBody>
          <a:bodyPr>
            <a:normAutofit/>
          </a:bodyPr>
          <a:lstStyle/>
          <a:p>
            <a:pPr marL="274320" indent="-274320">
              <a:buClrTx/>
              <a:buFont typeface="Arial" panose="020B0604020202020204" pitchFamily="34" charset="0"/>
              <a:buChar char="•"/>
            </a:pPr>
            <a:r>
              <a:rPr lang="en-US" sz="2400" dirty="0"/>
              <a:t>The Roles of Networks</a:t>
            </a:r>
          </a:p>
          <a:p>
            <a:pPr marL="566928" lvl="1" indent="-274320">
              <a:buClrTx/>
              <a:buFont typeface="Arial" panose="020B0604020202020204" pitchFamily="34" charset="0"/>
              <a:buChar char="•"/>
            </a:pPr>
            <a:r>
              <a:rPr lang="en-US" sz="2200" dirty="0"/>
              <a:t>Managing nodes (discovery, join, leave, </a:t>
            </a:r>
            <a:r>
              <a:rPr lang="en-US" sz="2200" dirty="0" err="1"/>
              <a:t>etc</a:t>
            </a:r>
            <a:r>
              <a:rPr lang="en-US" sz="2200" dirty="0"/>
              <a:t>).</a:t>
            </a:r>
          </a:p>
          <a:p>
            <a:pPr marL="566928" lvl="1" indent="-274320">
              <a:buClrTx/>
              <a:buFont typeface="Arial" panose="020B0604020202020204" pitchFamily="34" charset="0"/>
              <a:buChar char="•"/>
            </a:pPr>
            <a:r>
              <a:rPr lang="en-US" sz="2200" dirty="0"/>
              <a:t>Relaying data packets from the source to the destination node in the network.</a:t>
            </a:r>
            <a:endParaRPr lang="en-US" sz="2400" dirty="0"/>
          </a:p>
          <a:p>
            <a:pPr marL="274320" indent="-274320">
              <a:buClrTx/>
              <a:buFont typeface="Arial" panose="020B0604020202020204" pitchFamily="34" charset="0"/>
              <a:buChar char="•"/>
            </a:pPr>
            <a:r>
              <a:rPr lang="en-US" sz="2400" dirty="0"/>
              <a:t>Networks are a distributed system. All nodes need to perform networking related tasks.</a:t>
            </a:r>
          </a:p>
          <a:p>
            <a:pPr marL="274320" indent="-274320">
              <a:buClrTx/>
              <a:buFont typeface="Arial" panose="020B0604020202020204" pitchFamily="34" charset="0"/>
              <a:buChar char="•"/>
            </a:pPr>
            <a:r>
              <a:rPr lang="en-US" sz="2400" dirty="0"/>
              <a:t>RF-based Network in IoT is usually a Wireless Multi-hop Network. </a:t>
            </a:r>
          </a:p>
          <a:p>
            <a:pPr marL="566928" lvl="1" indent="-274320">
              <a:buClrTx/>
              <a:buFont typeface="Arial" panose="020B0604020202020204" pitchFamily="34" charset="0"/>
              <a:buChar char="•"/>
            </a:pPr>
            <a:r>
              <a:rPr lang="en-US" sz="2200" dirty="0"/>
              <a:t>Wireless Sensor Networks (WSNs)</a:t>
            </a:r>
          </a:p>
          <a:p>
            <a:pPr marL="566928" lvl="1" indent="-274320">
              <a:buClrTx/>
              <a:buFont typeface="Arial" panose="020B0604020202020204" pitchFamily="34" charset="0"/>
              <a:buChar char="•"/>
            </a:pPr>
            <a:r>
              <a:rPr lang="en-US" sz="2200" dirty="0"/>
              <a:t>Mobile Wireless Ad hoc Networks (MANETs)</a:t>
            </a:r>
          </a:p>
          <a:p>
            <a:pPr marL="566928" lvl="1" indent="-274320">
              <a:buClrTx/>
              <a:buFont typeface="Arial" panose="020B0604020202020204" pitchFamily="34" charset="0"/>
              <a:buChar char="•"/>
            </a:pPr>
            <a:r>
              <a:rPr lang="en-US" sz="2200" dirty="0"/>
              <a:t>Wireless Mesh Networks (WMNs)</a:t>
            </a:r>
          </a:p>
          <a:p>
            <a:pPr marL="566928" lvl="1" indent="-274320">
              <a:buClrTx/>
              <a:buFont typeface="Arial" panose="020B0604020202020204" pitchFamily="34" charset="0"/>
              <a:buChar char="•"/>
            </a:pPr>
            <a:r>
              <a:rPr lang="en-US" sz="2200" dirty="0"/>
              <a:t>Vehicular Ad Hoc Networks (VANETs)</a:t>
            </a:r>
            <a:endParaRPr lang="en-US" sz="2400" dirty="0"/>
          </a:p>
          <a:p>
            <a:pPr marL="274320" indent="-274320">
              <a:buClrTx/>
              <a:buFont typeface="Arial" panose="020B0604020202020204" pitchFamily="34" charset="0"/>
              <a:buChar char="•"/>
            </a:pPr>
            <a:r>
              <a:rPr lang="en-US" sz="2400" dirty="0"/>
              <a:t>Main concern: Reliability &amp; Performance</a:t>
            </a:r>
          </a:p>
          <a:p>
            <a:pPr marL="274320" indent="-274320">
              <a:buClrTx/>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18</a:t>
            </a:fld>
            <a:endParaRPr lang="en-US"/>
          </a:p>
        </p:txBody>
      </p:sp>
      <p:sp>
        <p:nvSpPr>
          <p:cNvPr id="6" name="Rectangle 5"/>
          <p:cNvSpPr/>
          <p:nvPr/>
        </p:nvSpPr>
        <p:spPr>
          <a:xfrm>
            <a:off x="8401050" y="6092721"/>
            <a:ext cx="3457576" cy="246221"/>
          </a:xfrm>
          <a:prstGeom prst="rect">
            <a:avLst/>
          </a:prstGeom>
        </p:spPr>
        <p:txBody>
          <a:bodyPr wrap="square">
            <a:spAutoFit/>
          </a:bodyPr>
          <a:lstStyle/>
          <a:p>
            <a:r>
              <a:rPr lang="en-US" sz="1000" dirty="0"/>
              <a:t>http://www.psemi.com/markets/industrial/internet-of-things</a:t>
            </a:r>
          </a:p>
        </p:txBody>
      </p:sp>
    </p:spTree>
    <p:extLst>
      <p:ext uri="{BB962C8B-B14F-4D97-AF65-F5344CB8AC3E}">
        <p14:creationId xmlns:p14="http://schemas.microsoft.com/office/powerpoint/2010/main" val="2658994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Microsoft Azure – IoT Sensor Data Platform</a:t>
            </a:r>
          </a:p>
        </p:txBody>
      </p:sp>
      <p:sp>
        <p:nvSpPr>
          <p:cNvPr id="4" name="Slide Number Placeholder 3"/>
          <p:cNvSpPr>
            <a:spLocks noGrp="1"/>
          </p:cNvSpPr>
          <p:nvPr>
            <p:ph type="sldNum" sz="quarter" idx="12"/>
          </p:nvPr>
        </p:nvSpPr>
        <p:spPr/>
        <p:txBody>
          <a:bodyPr/>
          <a:lstStyle/>
          <a:p>
            <a:fld id="{CC3AA60A-E467-4DB9-BF1F-F60A1C08184A}" type="slidenum">
              <a:rPr lang="en-US" smtClean="0"/>
              <a:pPr/>
              <a:t>19</a:t>
            </a:fld>
            <a:endParaRPr lang="en-US"/>
          </a:p>
        </p:txBody>
      </p:sp>
      <p:pic>
        <p:nvPicPr>
          <p:cNvPr id="5122" name="Picture 2" descr="https://anindita9.files.wordpress.com/2015/07/asa-blog.jpg"/>
          <p:cNvPicPr>
            <a:picLocks noChangeAspect="1" noChangeArrowheads="1"/>
          </p:cNvPicPr>
          <p:nvPr/>
        </p:nvPicPr>
        <p:blipFill rotWithShape="1">
          <a:blip r:embed="rId2">
            <a:extLst>
              <a:ext uri="{28A0092B-C50C-407E-A947-70E740481C1C}">
                <a14:useLocalDpi xmlns:a14="http://schemas.microsoft.com/office/drawing/2010/main" val="0"/>
              </a:ext>
            </a:extLst>
          </a:blip>
          <a:srcRect t="15489"/>
          <a:stretch/>
        </p:blipFill>
        <p:spPr bwMode="auto">
          <a:xfrm>
            <a:off x="685800" y="1087783"/>
            <a:ext cx="10636624" cy="50520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88104" y="6102159"/>
            <a:ext cx="6096000" cy="276999"/>
          </a:xfrm>
          <a:prstGeom prst="rect">
            <a:avLst/>
          </a:prstGeom>
        </p:spPr>
        <p:txBody>
          <a:bodyPr>
            <a:spAutoFit/>
          </a:bodyPr>
          <a:lstStyle/>
          <a:p>
            <a:r>
              <a:rPr lang="en-US" sz="1200" dirty="0"/>
              <a:t>https://dzone.com/articles/pushing-realtime-sensors-data-into-asa-visualize-i</a:t>
            </a:r>
          </a:p>
        </p:txBody>
      </p:sp>
    </p:spTree>
    <p:extLst>
      <p:ext uri="{BB962C8B-B14F-4D97-AF65-F5344CB8AC3E}">
        <p14:creationId xmlns:p14="http://schemas.microsoft.com/office/powerpoint/2010/main" val="64851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a:t>Definition</a:t>
            </a:r>
          </a:p>
        </p:txBody>
      </p:sp>
      <p:pic>
        <p:nvPicPr>
          <p:cNvPr id="5" name="Picture 2" descr="http://blogs-images.forbes.com/oracle/files/2015/07/InternetofThings.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5132" y="645106"/>
            <a:ext cx="5247747" cy="524774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a:bodyPr>
          <a:lstStyle/>
          <a:p>
            <a:r>
              <a:rPr lang="en-US" altLang="en-US" dirty="0"/>
              <a:t>Internet </a:t>
            </a:r>
            <a:r>
              <a:rPr lang="en-US" altLang="en-US" dirty="0">
                <a:sym typeface="Wingdings" charset="2"/>
              </a:rPr>
              <a:t> The worldwide network of interconnected computer networks, based on a standard communication protocol (TCP/IP).</a:t>
            </a:r>
          </a:p>
          <a:p>
            <a:pPr>
              <a:buFontTx/>
              <a:buNone/>
            </a:pPr>
            <a:endParaRPr lang="en-US" altLang="en-US" dirty="0">
              <a:sym typeface="Wingdings" charset="2"/>
            </a:endParaRPr>
          </a:p>
          <a:p>
            <a:r>
              <a:rPr lang="en-US" altLang="en-US" dirty="0"/>
              <a:t>Thing </a:t>
            </a:r>
            <a:r>
              <a:rPr lang="en-US" altLang="en-US" dirty="0">
                <a:sym typeface="Wingdings" charset="2"/>
              </a:rPr>
              <a:t> An object not precisely identifiable.</a:t>
            </a:r>
          </a:p>
          <a:p>
            <a:pPr>
              <a:buFontTx/>
              <a:buNone/>
            </a:pPr>
            <a:endParaRPr lang="en-US" altLang="en-US" dirty="0">
              <a:sym typeface="Wingdings" charset="2"/>
            </a:endParaRPr>
          </a:p>
          <a:p>
            <a:r>
              <a:rPr lang="en-US" altLang="en-US" dirty="0"/>
              <a:t>Internet of Things (IoT) </a:t>
            </a:r>
            <a:r>
              <a:rPr lang="en-US" altLang="en-US" dirty="0">
                <a:sym typeface="Wingdings" charset="2"/>
              </a:rPr>
              <a:t> A worldwide network of interconnected objects uniquely addressable, based on standard communication protocol.</a:t>
            </a:r>
            <a:endParaRPr lang="en-US" dirty="0"/>
          </a:p>
          <a:p>
            <a:pPr>
              <a:buClrTx/>
            </a:pPr>
            <a:endParaRPr lang="en-US" dirty="0"/>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9900458" y="6459785"/>
            <a:ext cx="1312025" cy="365125"/>
          </a:xfrm>
        </p:spPr>
        <p:txBody>
          <a:bodyPr>
            <a:normAutofit/>
          </a:bodyPr>
          <a:lstStyle/>
          <a:p>
            <a:pPr>
              <a:spcAft>
                <a:spcPts val="600"/>
              </a:spcAft>
            </a:pPr>
            <a:fld id="{CC3AA60A-E467-4DB9-BF1F-F60A1C08184A}" type="slidenum">
              <a:rPr lang="en-US" smtClean="0"/>
              <a:pPr>
                <a:spcAft>
                  <a:spcPts val="600"/>
                </a:spcAft>
              </a:pPr>
              <a:t>2</a:t>
            </a:fld>
            <a:endParaRPr lang="en-US"/>
          </a:p>
        </p:txBody>
      </p:sp>
    </p:spTree>
    <p:extLst>
      <p:ext uri="{BB962C8B-B14F-4D97-AF65-F5344CB8AC3E}">
        <p14:creationId xmlns:p14="http://schemas.microsoft.com/office/powerpoint/2010/main" val="47707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Services - IoT</a:t>
            </a:r>
          </a:p>
        </p:txBody>
      </p:sp>
      <p:sp>
        <p:nvSpPr>
          <p:cNvPr id="3" name="Content Placeholder 2"/>
          <p:cNvSpPr>
            <a:spLocks noGrp="1"/>
          </p:cNvSpPr>
          <p:nvPr>
            <p:ph idx="1"/>
          </p:nvPr>
        </p:nvSpPr>
        <p:spPr>
          <a:xfrm>
            <a:off x="272715" y="1045051"/>
            <a:ext cx="6894567" cy="5137539"/>
          </a:xfrm>
        </p:spPr>
        <p:txBody>
          <a:bodyPr>
            <a:normAutofit fontScale="92500" lnSpcReduction="10000"/>
          </a:bodyPr>
          <a:lstStyle/>
          <a:p>
            <a:pPr marL="274320" indent="-274320">
              <a:buClrTx/>
              <a:buFont typeface="Arial" panose="020B0604020202020204" pitchFamily="34" charset="0"/>
              <a:buChar char="•"/>
            </a:pPr>
            <a:r>
              <a:rPr lang="en-US" sz="2400" dirty="0"/>
              <a:t>Web-based service that allows users to create chains of simple conditional statements.</a:t>
            </a:r>
          </a:p>
          <a:p>
            <a:pPr marL="274320" indent="-274320">
              <a:buClrTx/>
              <a:buFont typeface="Arial" panose="020B0604020202020204" pitchFamily="34" charset="0"/>
              <a:buChar char="•"/>
            </a:pPr>
            <a:r>
              <a:rPr lang="en-US" sz="2400" dirty="0"/>
              <a:t>Example</a:t>
            </a:r>
          </a:p>
          <a:p>
            <a:pPr marL="566928" lvl="1" indent="-274320">
              <a:buClrTx/>
              <a:buFont typeface="Arial" panose="020B0604020202020204" pitchFamily="34" charset="0"/>
              <a:buChar char="•"/>
            </a:pPr>
            <a:r>
              <a:rPr lang="en-US" sz="2200" dirty="0"/>
              <a:t>Sending an email if a condition evaluates to true</a:t>
            </a:r>
          </a:p>
          <a:p>
            <a:pPr marL="566928" lvl="1" indent="-274320">
              <a:buClrTx/>
              <a:buFont typeface="Arial" panose="020B0604020202020204" pitchFamily="34" charset="0"/>
              <a:buChar char="•"/>
            </a:pPr>
            <a:r>
              <a:rPr lang="en-US" sz="2200" dirty="0"/>
              <a:t>Tweet using a certain hashtag</a:t>
            </a:r>
          </a:p>
          <a:p>
            <a:pPr marL="274320" indent="-274320">
              <a:buClrTx/>
              <a:buFont typeface="Arial" panose="020B0604020202020204" pitchFamily="34" charset="0"/>
              <a:buChar char="•"/>
            </a:pPr>
            <a:r>
              <a:rPr lang="en-US" sz="2400" dirty="0"/>
              <a:t>Can integrate with diverse services</a:t>
            </a:r>
          </a:p>
          <a:p>
            <a:pPr marL="566928" lvl="1" indent="-274320">
              <a:buClrTx/>
              <a:buFont typeface="Arial" panose="020B0604020202020204" pitchFamily="34" charset="0"/>
              <a:buChar char="•"/>
            </a:pPr>
            <a:r>
              <a:rPr lang="en-US" sz="2200" dirty="0"/>
              <a:t>Blogging – Blogger, Tumblr, </a:t>
            </a:r>
            <a:r>
              <a:rPr lang="en-US" sz="2200" dirty="0" err="1"/>
              <a:t>Weebly</a:t>
            </a:r>
            <a:endParaRPr lang="en-US" sz="2200" dirty="0"/>
          </a:p>
          <a:p>
            <a:pPr marL="566928" lvl="1" indent="-274320">
              <a:buClrTx/>
              <a:buFont typeface="Arial" panose="020B0604020202020204" pitchFamily="34" charset="0"/>
              <a:buChar char="•"/>
            </a:pPr>
            <a:r>
              <a:rPr lang="en-US" sz="2200" dirty="0"/>
              <a:t>Business – LinkedIn, Square, Stocks</a:t>
            </a:r>
          </a:p>
          <a:p>
            <a:pPr marL="566928" lvl="1" indent="-274320">
              <a:buClrTx/>
              <a:buFont typeface="Arial" panose="020B0604020202020204" pitchFamily="34" charset="0"/>
              <a:buChar char="•"/>
            </a:pPr>
            <a:r>
              <a:rPr lang="en-US" sz="2200" dirty="0"/>
              <a:t>Commerce – Craigslist, Home Depot</a:t>
            </a:r>
          </a:p>
          <a:p>
            <a:pPr marL="566928" lvl="1" indent="-274320">
              <a:buClrTx/>
              <a:buFont typeface="Arial" panose="020B0604020202020204" pitchFamily="34" charset="0"/>
              <a:buChar char="•"/>
            </a:pPr>
            <a:r>
              <a:rPr lang="en-US" sz="2200" dirty="0"/>
              <a:t>Connected Home – D-Link, Amazon Alexa, Nest Thermostat, </a:t>
            </a:r>
            <a:r>
              <a:rPr lang="en-US" sz="2200" dirty="0" err="1"/>
              <a:t>Wemo</a:t>
            </a:r>
            <a:r>
              <a:rPr lang="en-US" sz="2200" dirty="0"/>
              <a:t> devices (coffeemaker, heater, humidifier,)</a:t>
            </a:r>
          </a:p>
          <a:p>
            <a:pPr marL="566928" lvl="1" indent="-274320">
              <a:buClrTx/>
              <a:buFont typeface="Arial" panose="020B0604020202020204" pitchFamily="34" charset="0"/>
              <a:buChar char="•"/>
            </a:pPr>
            <a:r>
              <a:rPr lang="en-US" sz="2200" dirty="0"/>
              <a:t>Mobile – Android  Phone call, photos, SMS</a:t>
            </a:r>
          </a:p>
          <a:p>
            <a:pPr marL="566928" lvl="1" indent="-274320">
              <a:buClrTx/>
              <a:buFont typeface="Arial" panose="020B0604020202020204" pitchFamily="34" charset="0"/>
              <a:buChar char="•"/>
            </a:pPr>
            <a:r>
              <a:rPr lang="en-US" sz="2200" dirty="0"/>
              <a:t>Productivity – Google Drive, Dropbox, OneNote, Evernote</a:t>
            </a:r>
          </a:p>
          <a:p>
            <a:pPr marL="274320" indent="-274320">
              <a:buClrTx/>
              <a:buFont typeface="Arial" panose="020B0604020202020204" pitchFamily="34" charset="0"/>
              <a:buChar char="•"/>
            </a:pPr>
            <a:r>
              <a:rPr lang="en-US" sz="2400" dirty="0"/>
              <a:t>Easy to integrate with hardware devices</a:t>
            </a:r>
          </a:p>
        </p:txBody>
      </p:sp>
      <p:sp>
        <p:nvSpPr>
          <p:cNvPr id="4" name="Slide Number Placeholder 3"/>
          <p:cNvSpPr>
            <a:spLocks noGrp="1"/>
          </p:cNvSpPr>
          <p:nvPr>
            <p:ph type="sldNum" sz="quarter" idx="12"/>
          </p:nvPr>
        </p:nvSpPr>
        <p:spPr/>
        <p:txBody>
          <a:bodyPr/>
          <a:lstStyle/>
          <a:p>
            <a:fld id="{CC3AA60A-E467-4DB9-BF1F-F60A1C08184A}" type="slidenum">
              <a:rPr lang="en-US" smtClean="0"/>
              <a:pPr/>
              <a:t>20</a:t>
            </a:fld>
            <a:endParaRPr lang="en-US"/>
          </a:p>
        </p:txBody>
      </p:sp>
      <p:pic>
        <p:nvPicPr>
          <p:cNvPr id="5" name="Picture 4"/>
          <p:cNvPicPr>
            <a:picLocks noChangeAspect="1"/>
          </p:cNvPicPr>
          <p:nvPr/>
        </p:nvPicPr>
        <p:blipFill rotWithShape="1">
          <a:blip r:embed="rId2"/>
          <a:srcRect t="6157"/>
          <a:stretch/>
        </p:blipFill>
        <p:spPr>
          <a:xfrm>
            <a:off x="7029969" y="1036483"/>
            <a:ext cx="5047365" cy="5124400"/>
          </a:xfrm>
          <a:prstGeom prst="rect">
            <a:avLst/>
          </a:prstGeom>
        </p:spPr>
      </p:pic>
      <p:sp>
        <p:nvSpPr>
          <p:cNvPr id="6" name="Rectangle 5"/>
          <p:cNvSpPr/>
          <p:nvPr/>
        </p:nvSpPr>
        <p:spPr>
          <a:xfrm>
            <a:off x="7803419" y="6132929"/>
            <a:ext cx="1709892" cy="276999"/>
          </a:xfrm>
          <a:prstGeom prst="rect">
            <a:avLst/>
          </a:prstGeom>
        </p:spPr>
        <p:txBody>
          <a:bodyPr wrap="none">
            <a:spAutoFit/>
          </a:bodyPr>
          <a:lstStyle/>
          <a:p>
            <a:r>
              <a:rPr lang="en-US" sz="1200" dirty="0"/>
              <a:t>https://ifttt.com/recipes</a:t>
            </a:r>
          </a:p>
        </p:txBody>
      </p:sp>
    </p:spTree>
    <p:extLst>
      <p:ext uri="{BB962C8B-B14F-4D97-AF65-F5344CB8AC3E}">
        <p14:creationId xmlns:p14="http://schemas.microsoft.com/office/powerpoint/2010/main" val="3469303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Challenges</a:t>
            </a:r>
          </a:p>
        </p:txBody>
      </p:sp>
      <p:sp>
        <p:nvSpPr>
          <p:cNvPr id="3" name="Content Placeholder 2"/>
          <p:cNvSpPr>
            <a:spLocks noGrp="1"/>
          </p:cNvSpPr>
          <p:nvPr>
            <p:ph idx="1"/>
          </p:nvPr>
        </p:nvSpPr>
        <p:spPr>
          <a:xfrm>
            <a:off x="272715" y="1045051"/>
            <a:ext cx="6947915" cy="5137539"/>
          </a:xfrm>
        </p:spPr>
        <p:txBody>
          <a:bodyPr>
            <a:normAutofit/>
          </a:bodyPr>
          <a:lstStyle/>
          <a:p>
            <a:pPr marL="274320" indent="-274320">
              <a:buClrTx/>
              <a:buFont typeface="Arial" panose="020B0604020202020204" pitchFamily="34" charset="0"/>
              <a:buChar char="•"/>
            </a:pPr>
            <a:r>
              <a:rPr lang="en-US" sz="2400" dirty="0"/>
              <a:t>Data privacy, governance, and compliance issues</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Data complexity</a:t>
            </a:r>
          </a:p>
          <a:p>
            <a:pPr marL="0" indent="0">
              <a:buClrTx/>
              <a:buNone/>
            </a:pPr>
            <a:endParaRPr lang="en-US" sz="2400" dirty="0"/>
          </a:p>
          <a:p>
            <a:pPr marL="274320" indent="-274320">
              <a:buClrTx/>
              <a:buFont typeface="Arial" panose="020B0604020202020204" pitchFamily="34" charset="0"/>
              <a:buChar char="•"/>
            </a:pPr>
            <a:r>
              <a:rPr lang="en-US" sz="2400" dirty="0"/>
              <a:t>Integrating legacy system with big data technology</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Lack of skills (internally, or ability to hire)</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The cost of big data tools</a:t>
            </a:r>
          </a:p>
          <a:p>
            <a:pPr marL="274320" indent="-274320">
              <a:buClrTx/>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21</a:t>
            </a:fld>
            <a:endParaRPr lang="en-US"/>
          </a:p>
        </p:txBody>
      </p:sp>
      <p:pic>
        <p:nvPicPr>
          <p:cNvPr id="10246" name="Picture 6" descr="https://jaxenter.com/wp-content/uploads/2014/11/imag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30" y="2020865"/>
            <a:ext cx="4778864" cy="31859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83177" y="5206774"/>
            <a:ext cx="2746586" cy="276999"/>
          </a:xfrm>
          <a:prstGeom prst="rect">
            <a:avLst/>
          </a:prstGeom>
        </p:spPr>
        <p:txBody>
          <a:bodyPr wrap="none">
            <a:spAutoFit/>
          </a:bodyPr>
          <a:lstStyle/>
          <a:p>
            <a:r>
              <a:rPr lang="en-US" sz="1200" dirty="0"/>
              <a:t>https://</a:t>
            </a:r>
            <a:r>
              <a:rPr lang="en-US" sz="1200" dirty="0" err="1"/>
              <a:t>jaxenter.com</a:t>
            </a:r>
            <a:r>
              <a:rPr lang="en-US" sz="1200" dirty="0"/>
              <a:t>/actian-112215.html</a:t>
            </a:r>
          </a:p>
        </p:txBody>
      </p:sp>
    </p:spTree>
    <p:extLst>
      <p:ext uri="{BB962C8B-B14F-4D97-AF65-F5344CB8AC3E}">
        <p14:creationId xmlns:p14="http://schemas.microsoft.com/office/powerpoint/2010/main" val="2396409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Challenges - Security</a:t>
            </a:r>
          </a:p>
        </p:txBody>
      </p:sp>
      <p:sp>
        <p:nvSpPr>
          <p:cNvPr id="3" name="Content Placeholder 2"/>
          <p:cNvSpPr>
            <a:spLocks noGrp="1"/>
          </p:cNvSpPr>
          <p:nvPr>
            <p:ph idx="1"/>
          </p:nvPr>
        </p:nvSpPr>
        <p:spPr>
          <a:xfrm>
            <a:off x="272715" y="1045051"/>
            <a:ext cx="5678491" cy="5137539"/>
          </a:xfrm>
        </p:spPr>
        <p:txBody>
          <a:bodyPr>
            <a:normAutofit/>
          </a:bodyPr>
          <a:lstStyle/>
          <a:p>
            <a:pPr marL="274320" indent="-274320">
              <a:buClrTx/>
              <a:buFont typeface="Arial" panose="020B0604020202020204" pitchFamily="34" charset="0"/>
              <a:buChar char="•"/>
            </a:pPr>
            <a:r>
              <a:rPr lang="en-US" sz="2400" dirty="0"/>
              <a:t>Usable Security</a:t>
            </a:r>
          </a:p>
          <a:p>
            <a:pPr marL="566928" lvl="1" indent="-274320">
              <a:buClrTx/>
              <a:buFont typeface="Arial" panose="020B0604020202020204" pitchFamily="34" charset="0"/>
              <a:buChar char="•"/>
            </a:pPr>
            <a:r>
              <a:rPr lang="en-US" sz="2200" dirty="0"/>
              <a:t>How do we make security solutions usable, scalable, manageable and non-intrusive?</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Privacy</a:t>
            </a:r>
          </a:p>
          <a:p>
            <a:pPr marL="566928" lvl="1" indent="-274320">
              <a:buClrTx/>
              <a:buFont typeface="Arial" panose="020B0604020202020204" pitchFamily="34" charset="0"/>
              <a:buChar char="•"/>
            </a:pPr>
            <a:r>
              <a:rPr lang="en-US" sz="2200" dirty="0"/>
              <a:t>How we do we make users feel comfortable using network services?</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r>
              <a:rPr lang="en-US" sz="2400" dirty="0"/>
              <a:t>Infrastructure &amp; Service Protection</a:t>
            </a:r>
          </a:p>
          <a:p>
            <a:pPr marL="566928" lvl="1" indent="-274320">
              <a:buClrTx/>
              <a:buFont typeface="Arial" panose="020B0604020202020204" pitchFamily="34" charset="0"/>
              <a:buChar char="•"/>
            </a:pPr>
            <a:r>
              <a:rPr lang="en-US" sz="2200" dirty="0"/>
              <a:t>Technical security solutions for the networked society’s “threat landscape”</a:t>
            </a:r>
          </a:p>
          <a:p>
            <a:pPr marL="274320" indent="-274320">
              <a:buClrTx/>
              <a:buFont typeface="Arial" panose="020B0604020202020204" pitchFamily="34" charset="0"/>
              <a:buChar char="•"/>
            </a:pPr>
            <a:endParaRPr lang="en-US" sz="2400" dirty="0"/>
          </a:p>
          <a:p>
            <a:pPr marL="274320" indent="-274320">
              <a:buClrTx/>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CC3AA60A-E467-4DB9-BF1F-F60A1C08184A}" type="slidenum">
              <a:rPr lang="en-US" smtClean="0"/>
              <a:pPr/>
              <a:t>22</a:t>
            </a:fld>
            <a:endParaRPr lang="en-US"/>
          </a:p>
        </p:txBody>
      </p:sp>
      <p:pic>
        <p:nvPicPr>
          <p:cNvPr id="8194" name="Picture 2" descr="https://www.pubnub.com/wp-content/uploads/2015/04/Screen-Shot-2015-04-29-at-1.49.13-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0511" y="1819086"/>
            <a:ext cx="5528762" cy="35894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62302" y="5408554"/>
            <a:ext cx="6048288" cy="279159"/>
          </a:xfrm>
          <a:prstGeom prst="rect">
            <a:avLst/>
          </a:prstGeom>
        </p:spPr>
        <p:txBody>
          <a:bodyPr wrap="square">
            <a:spAutoFit/>
          </a:bodyPr>
          <a:lstStyle/>
          <a:p>
            <a:r>
              <a:rPr lang="en-US" sz="1200" dirty="0"/>
              <a:t>www.pubnub.com/blog/2015-05-04-10-challenges-securing-iot-communications-iot-security/</a:t>
            </a:r>
          </a:p>
        </p:txBody>
      </p:sp>
    </p:spTree>
    <p:extLst>
      <p:ext uri="{BB962C8B-B14F-4D97-AF65-F5344CB8AC3E}">
        <p14:creationId xmlns:p14="http://schemas.microsoft.com/office/powerpoint/2010/main" val="27587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Challenges – Bandwidth &amp; Power Consumption</a:t>
            </a:r>
          </a:p>
        </p:txBody>
      </p:sp>
      <p:sp>
        <p:nvSpPr>
          <p:cNvPr id="3" name="Content Placeholder 2"/>
          <p:cNvSpPr>
            <a:spLocks noGrp="1"/>
          </p:cNvSpPr>
          <p:nvPr>
            <p:ph idx="1"/>
          </p:nvPr>
        </p:nvSpPr>
        <p:spPr>
          <a:xfrm>
            <a:off x="272716" y="1045052"/>
            <a:ext cx="5711225" cy="3822784"/>
          </a:xfrm>
        </p:spPr>
        <p:txBody>
          <a:bodyPr>
            <a:normAutofit/>
          </a:bodyPr>
          <a:lstStyle/>
          <a:p>
            <a:pPr marL="274320" indent="-274320">
              <a:buClrTx/>
              <a:buFont typeface="Arial" panose="020B0604020202020204" pitchFamily="34" charset="0"/>
              <a:buChar char="•"/>
            </a:pPr>
            <a:r>
              <a:rPr lang="en-US" sz="2400" dirty="0"/>
              <a:t>International bandwidth availability has soared </a:t>
            </a:r>
          </a:p>
          <a:p>
            <a:pPr marL="274320" indent="-274320">
              <a:buClrTx/>
              <a:buFont typeface="Arial" panose="020B0604020202020204" pitchFamily="34" charset="0"/>
              <a:buChar char="•"/>
            </a:pPr>
            <a:r>
              <a:rPr lang="en-US" sz="2400" dirty="0"/>
              <a:t>From 1.4 </a:t>
            </a:r>
            <a:r>
              <a:rPr lang="en-US" sz="2400" dirty="0" err="1"/>
              <a:t>Tbps</a:t>
            </a:r>
            <a:r>
              <a:rPr lang="en-US" sz="2400" dirty="0"/>
              <a:t> in 2002, it steadily climbed to 6.7 </a:t>
            </a:r>
            <a:r>
              <a:rPr lang="en-US" sz="2400" dirty="0" err="1"/>
              <a:t>Tbps</a:t>
            </a:r>
            <a:r>
              <a:rPr lang="en-US" sz="2400" dirty="0"/>
              <a:t> in 2006</a:t>
            </a:r>
          </a:p>
          <a:p>
            <a:pPr marL="274320" indent="-274320">
              <a:buClrTx/>
              <a:buFont typeface="Arial" panose="020B0604020202020204" pitchFamily="34" charset="0"/>
              <a:buChar char="•"/>
            </a:pPr>
            <a:r>
              <a:rPr lang="en-US" sz="2400" dirty="0" err="1"/>
              <a:t>TeleGeography</a:t>
            </a:r>
            <a:r>
              <a:rPr lang="en-US" sz="2400" dirty="0"/>
              <a:t> expects that number  hit approx. 900 </a:t>
            </a:r>
            <a:r>
              <a:rPr lang="en-US" sz="2400" dirty="0" err="1"/>
              <a:t>Tbps</a:t>
            </a:r>
            <a:r>
              <a:rPr lang="en-US" sz="2400" dirty="0"/>
              <a:t> in 2021.</a:t>
            </a:r>
          </a:p>
        </p:txBody>
      </p:sp>
      <p:sp>
        <p:nvSpPr>
          <p:cNvPr id="4" name="Slide Number Placeholder 3"/>
          <p:cNvSpPr>
            <a:spLocks noGrp="1"/>
          </p:cNvSpPr>
          <p:nvPr>
            <p:ph type="sldNum" sz="quarter" idx="12"/>
          </p:nvPr>
        </p:nvSpPr>
        <p:spPr/>
        <p:txBody>
          <a:bodyPr/>
          <a:lstStyle/>
          <a:p>
            <a:fld id="{CC3AA60A-E467-4DB9-BF1F-F60A1C08184A}" type="slidenum">
              <a:rPr lang="en-US" smtClean="0"/>
              <a:pPr/>
              <a:t>23</a:t>
            </a:fld>
            <a:endParaRPr lang="en-US"/>
          </a:p>
        </p:txBody>
      </p:sp>
      <p:pic>
        <p:nvPicPr>
          <p:cNvPr id="14338" name="Picture 2" descr="https://s-media-cache-ak0.pinimg.com/736x/eb/40/75/eb407570898b1a26b31f0a7cebf75b62.jpg"/>
          <p:cNvPicPr>
            <a:picLocks noChangeAspect="1" noChangeArrowheads="1"/>
          </p:cNvPicPr>
          <p:nvPr/>
        </p:nvPicPr>
        <p:blipFill rotWithShape="1">
          <a:blip r:embed="rId3">
            <a:extLst>
              <a:ext uri="{28A0092B-C50C-407E-A947-70E740481C1C}">
                <a14:useLocalDpi xmlns:a14="http://schemas.microsoft.com/office/drawing/2010/main" val="0"/>
              </a:ext>
            </a:extLst>
          </a:blip>
          <a:srcRect t="45121"/>
          <a:stretch/>
        </p:blipFill>
        <p:spPr bwMode="auto">
          <a:xfrm>
            <a:off x="1048223" y="4619460"/>
            <a:ext cx="3419846" cy="1501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5D015F-EC14-4315-AFDB-227D9AA4A399}"/>
              </a:ext>
            </a:extLst>
          </p:cNvPr>
          <p:cNvPicPr>
            <a:picLocks noChangeAspect="1"/>
          </p:cNvPicPr>
          <p:nvPr/>
        </p:nvPicPr>
        <p:blipFill>
          <a:blip r:embed="rId4"/>
          <a:stretch>
            <a:fillRect/>
          </a:stretch>
        </p:blipFill>
        <p:spPr>
          <a:xfrm>
            <a:off x="5816022" y="1262225"/>
            <a:ext cx="6103262" cy="4449824"/>
          </a:xfrm>
          <a:prstGeom prst="rect">
            <a:avLst/>
          </a:prstGeom>
        </p:spPr>
      </p:pic>
    </p:spTree>
    <p:extLst>
      <p:ext uri="{BB962C8B-B14F-4D97-AF65-F5344CB8AC3E}">
        <p14:creationId xmlns:p14="http://schemas.microsoft.com/office/powerpoint/2010/main" val="1121889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eecatalog.com/IoT/files/2014/04/Freescale-Internet-of-Things-Tree.jpg?file=2014/04/Freescale-Internet-of-Things-Tre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74"/>
          <a:stretch/>
        </p:blipFill>
        <p:spPr bwMode="auto">
          <a:xfrm>
            <a:off x="2305311" y="1054769"/>
            <a:ext cx="6813423" cy="5254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 Opportunities</a:t>
            </a:r>
          </a:p>
        </p:txBody>
      </p:sp>
      <p:sp>
        <p:nvSpPr>
          <p:cNvPr id="4" name="Slide Number Placeholder 3"/>
          <p:cNvSpPr>
            <a:spLocks noGrp="1"/>
          </p:cNvSpPr>
          <p:nvPr>
            <p:ph type="sldNum" sz="quarter" idx="12"/>
          </p:nvPr>
        </p:nvSpPr>
        <p:spPr/>
        <p:txBody>
          <a:bodyPr/>
          <a:lstStyle/>
          <a:p>
            <a:fld id="{CC3AA60A-E467-4DB9-BF1F-F60A1C08184A}" type="slidenum">
              <a:rPr lang="en-US" smtClean="0"/>
              <a:pPr/>
              <a:t>24</a:t>
            </a:fld>
            <a:endParaRPr lang="en-US"/>
          </a:p>
        </p:txBody>
      </p:sp>
    </p:spTree>
    <p:extLst>
      <p:ext uri="{BB962C8B-B14F-4D97-AF65-F5344CB8AC3E}">
        <p14:creationId xmlns:p14="http://schemas.microsoft.com/office/powerpoint/2010/main" val="320658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err="1">
                <a:solidFill>
                  <a:srgbClr val="6A0032"/>
                </a:solidFill>
              </a:rPr>
              <a:t>IoT</a:t>
            </a:r>
            <a:r>
              <a:rPr lang="en-US" dirty="0">
                <a:solidFill>
                  <a:srgbClr val="6A0032"/>
                </a:solidFill>
              </a:rPr>
              <a:t> Applications - Infrastructure</a:t>
            </a:r>
          </a:p>
        </p:txBody>
      </p:sp>
      <p:sp>
        <p:nvSpPr>
          <p:cNvPr id="4" name="Slide Number Placeholder 3"/>
          <p:cNvSpPr>
            <a:spLocks noGrp="1"/>
          </p:cNvSpPr>
          <p:nvPr>
            <p:ph type="sldNum" sz="quarter" idx="12"/>
          </p:nvPr>
        </p:nvSpPr>
        <p:spPr/>
        <p:txBody>
          <a:bodyPr/>
          <a:lstStyle/>
          <a:p>
            <a:fld id="{CC3AA60A-E467-4DB9-BF1F-F60A1C08184A}" type="slidenum">
              <a:rPr lang="en-US" smtClean="0"/>
              <a:pPr/>
              <a:t>25</a:t>
            </a:fld>
            <a:endParaRPr lang="en-US"/>
          </a:p>
        </p:txBody>
      </p:sp>
      <p:pic>
        <p:nvPicPr>
          <p:cNvPr id="16388" name="Picture 4" descr="http://evonexus.org/wp-content/uploads/2015/08/IoT-Prom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593" y="1939390"/>
            <a:ext cx="5927360" cy="28633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0103" y="1086015"/>
            <a:ext cx="5624490" cy="5286062"/>
          </a:xfrm>
          <a:prstGeom prst="rect">
            <a:avLst/>
          </a:prstGeom>
        </p:spPr>
        <p:txBody>
          <a:bodyPr wrap="square">
            <a:spAutoFit/>
          </a:bodyPr>
          <a:lstStyle/>
          <a:p>
            <a:pPr marL="285750" indent="-285750">
              <a:lnSpc>
                <a:spcPct val="150000"/>
              </a:lnSpc>
              <a:buFont typeface="Arial" charset="0"/>
              <a:buChar char="•"/>
            </a:pPr>
            <a:r>
              <a:rPr lang="en-US" sz="2400" dirty="0"/>
              <a:t>Improving infrastructure</a:t>
            </a:r>
          </a:p>
          <a:p>
            <a:pPr marL="285750" indent="-285750">
              <a:lnSpc>
                <a:spcPct val="150000"/>
              </a:lnSpc>
              <a:buFont typeface="Arial" charset="0"/>
              <a:buChar char="•"/>
            </a:pPr>
            <a:endParaRPr lang="en-US" sz="1100" dirty="0"/>
          </a:p>
          <a:p>
            <a:pPr marL="285750" indent="-285750">
              <a:lnSpc>
                <a:spcPct val="150000"/>
              </a:lnSpc>
              <a:buFont typeface="Arial" charset="0"/>
              <a:buChar char="•"/>
            </a:pPr>
            <a:r>
              <a:rPr lang="en-US" sz="2400" dirty="0"/>
              <a:t>Creating more efficient and cost effective municipal services</a:t>
            </a:r>
          </a:p>
          <a:p>
            <a:pPr marL="285750" indent="-285750">
              <a:lnSpc>
                <a:spcPct val="150000"/>
              </a:lnSpc>
              <a:buFont typeface="Arial" charset="0"/>
              <a:buChar char="•"/>
            </a:pPr>
            <a:endParaRPr lang="en-US" sz="1400" dirty="0"/>
          </a:p>
          <a:p>
            <a:pPr marL="285750" indent="-285750">
              <a:lnSpc>
                <a:spcPct val="150000"/>
              </a:lnSpc>
              <a:buFont typeface="Arial" charset="0"/>
              <a:buChar char="•"/>
            </a:pPr>
            <a:r>
              <a:rPr lang="en-US" sz="2400" dirty="0"/>
              <a:t>Enhancing public transportation</a:t>
            </a:r>
          </a:p>
          <a:p>
            <a:pPr marL="285750" indent="-285750">
              <a:lnSpc>
                <a:spcPct val="150000"/>
              </a:lnSpc>
              <a:buFont typeface="Arial" charset="0"/>
              <a:buChar char="•"/>
            </a:pPr>
            <a:endParaRPr lang="en-US" sz="1200" dirty="0"/>
          </a:p>
          <a:p>
            <a:pPr marL="285750" indent="-285750">
              <a:lnSpc>
                <a:spcPct val="150000"/>
              </a:lnSpc>
              <a:buFont typeface="Arial" charset="0"/>
              <a:buChar char="•"/>
            </a:pPr>
            <a:r>
              <a:rPr lang="en-US" sz="2400" dirty="0"/>
              <a:t>Reducing traffic congestion</a:t>
            </a:r>
          </a:p>
          <a:p>
            <a:pPr marL="285750" indent="-285750">
              <a:lnSpc>
                <a:spcPct val="150000"/>
              </a:lnSpc>
              <a:buFont typeface="Arial" charset="0"/>
              <a:buChar char="•"/>
            </a:pPr>
            <a:endParaRPr lang="en-US" sz="1200" dirty="0"/>
          </a:p>
          <a:p>
            <a:pPr marL="285750" indent="-285750">
              <a:lnSpc>
                <a:spcPct val="150000"/>
              </a:lnSpc>
              <a:buFont typeface="Arial" charset="0"/>
              <a:buChar char="•"/>
            </a:pPr>
            <a:r>
              <a:rPr lang="en-US" sz="2400" dirty="0"/>
              <a:t>Keeping citizens safe and more engaged in the community.</a:t>
            </a:r>
          </a:p>
        </p:txBody>
      </p:sp>
    </p:spTree>
    <p:extLst>
      <p:ext uri="{BB962C8B-B14F-4D97-AF65-F5344CB8AC3E}">
        <p14:creationId xmlns:p14="http://schemas.microsoft.com/office/powerpoint/2010/main" val="101114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3AA60A-E467-4DB9-BF1F-F60A1C08184A}" type="slidenum">
              <a:rPr lang="en-US" smtClean="0"/>
              <a:pPr/>
              <a:t>26</a:t>
            </a:fld>
            <a:endParaRPr lang="en-US"/>
          </a:p>
        </p:txBody>
      </p:sp>
      <p:sp>
        <p:nvSpPr>
          <p:cNvPr id="5" name="Title 1"/>
          <p:cNvSpPr>
            <a:spLocks noGrp="1"/>
          </p:cNvSpPr>
          <p:nvPr>
            <p:ph type="title"/>
          </p:nvPr>
        </p:nvSpPr>
        <p:spPr>
          <a:xfrm>
            <a:off x="272715" y="286603"/>
            <a:ext cx="11726779" cy="691965"/>
          </a:xfrm>
          <a:effectLst>
            <a:glow rad="101600">
              <a:schemeClr val="accent2">
                <a:satMod val="175000"/>
                <a:alpha val="40000"/>
              </a:schemeClr>
            </a:glow>
          </a:effectLst>
        </p:spPr>
        <p:txBody>
          <a:bodyPr/>
          <a:lstStyle/>
          <a:p>
            <a:r>
              <a:rPr lang="en-US" dirty="0">
                <a:solidFill>
                  <a:srgbClr val="6A0032"/>
                </a:solidFill>
              </a:rPr>
              <a:t>IoT Applications – Connected Vehicles</a:t>
            </a:r>
          </a:p>
        </p:txBody>
      </p:sp>
      <p:pic>
        <p:nvPicPr>
          <p:cNvPr id="6" name="Picture 5"/>
          <p:cNvPicPr>
            <a:picLocks noChangeAspect="1"/>
          </p:cNvPicPr>
          <p:nvPr/>
        </p:nvPicPr>
        <p:blipFill>
          <a:blip r:embed="rId2"/>
          <a:stretch>
            <a:fillRect/>
          </a:stretch>
        </p:blipFill>
        <p:spPr>
          <a:xfrm>
            <a:off x="1863710" y="1099713"/>
            <a:ext cx="8036748" cy="4963818"/>
          </a:xfrm>
          <a:prstGeom prst="rect">
            <a:avLst/>
          </a:prstGeom>
        </p:spPr>
      </p:pic>
      <p:sp>
        <p:nvSpPr>
          <p:cNvPr id="8" name="Rectangle 7"/>
          <p:cNvSpPr/>
          <p:nvPr/>
        </p:nvSpPr>
        <p:spPr>
          <a:xfrm>
            <a:off x="6363977" y="5984658"/>
            <a:ext cx="3536481" cy="276999"/>
          </a:xfrm>
          <a:prstGeom prst="rect">
            <a:avLst/>
          </a:prstGeom>
        </p:spPr>
        <p:txBody>
          <a:bodyPr wrap="none">
            <a:spAutoFit/>
          </a:bodyPr>
          <a:lstStyle/>
          <a:p>
            <a:r>
              <a:rPr lang="en-US" sz="1200" dirty="0"/>
              <a:t>Source: Connected Vehicles: Solutions and Challenges</a:t>
            </a:r>
          </a:p>
        </p:txBody>
      </p:sp>
    </p:spTree>
    <p:extLst>
      <p:ext uri="{BB962C8B-B14F-4D97-AF65-F5344CB8AC3E}">
        <p14:creationId xmlns:p14="http://schemas.microsoft.com/office/powerpoint/2010/main" val="130080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err="1">
                <a:solidFill>
                  <a:srgbClr val="6A0032"/>
                </a:solidFill>
              </a:rPr>
              <a:t>IoT</a:t>
            </a:r>
            <a:r>
              <a:rPr lang="en-US" dirty="0">
                <a:solidFill>
                  <a:srgbClr val="6A0032"/>
                </a:solidFill>
              </a:rPr>
              <a:t> Applications - Healthcare</a:t>
            </a:r>
          </a:p>
        </p:txBody>
      </p:sp>
      <p:sp>
        <p:nvSpPr>
          <p:cNvPr id="3" name="Content Placeholder 2"/>
          <p:cNvSpPr>
            <a:spLocks noGrp="1"/>
          </p:cNvSpPr>
          <p:nvPr>
            <p:ph idx="1"/>
          </p:nvPr>
        </p:nvSpPr>
        <p:spPr>
          <a:xfrm>
            <a:off x="272716" y="1045051"/>
            <a:ext cx="4447566" cy="5137539"/>
          </a:xfrm>
        </p:spPr>
        <p:txBody>
          <a:bodyPr>
            <a:noAutofit/>
          </a:bodyPr>
          <a:lstStyle/>
          <a:p>
            <a:pPr marL="285750" indent="-285750">
              <a:lnSpc>
                <a:spcPct val="150000"/>
              </a:lnSpc>
              <a:buFont typeface="Arial" charset="0"/>
              <a:buChar char="•"/>
            </a:pPr>
            <a:r>
              <a:rPr lang="en-US" dirty="0">
                <a:solidFill>
                  <a:schemeClr val="tx1"/>
                </a:solidFill>
              </a:rPr>
              <a:t>Patient monitoring and diagnostics</a:t>
            </a:r>
          </a:p>
          <a:p>
            <a:pPr marL="285750" indent="-285750">
              <a:lnSpc>
                <a:spcPct val="150000"/>
              </a:lnSpc>
              <a:buFont typeface="Arial" charset="0"/>
              <a:buChar char="•"/>
            </a:pPr>
            <a:r>
              <a:rPr lang="en-US" dirty="0">
                <a:solidFill>
                  <a:schemeClr val="tx1"/>
                </a:solidFill>
              </a:rPr>
              <a:t>Information and data transfer, storage, and collaboration</a:t>
            </a:r>
          </a:p>
          <a:p>
            <a:pPr marL="285750" indent="-285750">
              <a:lnSpc>
                <a:spcPct val="150000"/>
              </a:lnSpc>
              <a:buFont typeface="Arial" charset="0"/>
              <a:buChar char="•"/>
            </a:pPr>
            <a:r>
              <a:rPr lang="en-US" dirty="0">
                <a:solidFill>
                  <a:schemeClr val="tx1"/>
                </a:solidFill>
              </a:rPr>
              <a:t>Intelligent healthcare devices and tools (smart wheelchair, RFID, sensors)</a:t>
            </a:r>
          </a:p>
          <a:p>
            <a:pPr marL="285750" indent="-285750">
              <a:lnSpc>
                <a:spcPct val="150000"/>
              </a:lnSpc>
              <a:buFont typeface="Arial" charset="0"/>
              <a:buChar char="•"/>
            </a:pPr>
            <a:r>
              <a:rPr lang="en-US" dirty="0">
                <a:solidFill>
                  <a:schemeClr val="tx1"/>
                </a:solidFill>
              </a:rPr>
              <a:t>Connected emergency units, response vehicles, and hospitals</a:t>
            </a:r>
          </a:p>
          <a:p>
            <a:pPr marL="285750" indent="-285750">
              <a:lnSpc>
                <a:spcPct val="150000"/>
              </a:lnSpc>
              <a:buClrTx/>
              <a:buFont typeface="Arial" charset="0"/>
              <a:buChar char="•"/>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CC3AA60A-E467-4DB9-BF1F-F60A1C08184A}" type="slidenum">
              <a:rPr lang="en-US" smtClean="0"/>
              <a:pPr/>
              <a:t>27</a:t>
            </a:fld>
            <a:endParaRPr lang="en-US"/>
          </a:p>
        </p:txBody>
      </p:sp>
      <p:pic>
        <p:nvPicPr>
          <p:cNvPr id="17410" name="Picture 2" descr="http://ctaconnects.com/wp-content/uploads/2014/11/CTAHealth_Ottawa_connec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386" y="1375444"/>
            <a:ext cx="6886575" cy="447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37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a:t>Definition (cont.,)</a:t>
            </a:r>
          </a:p>
        </p:txBody>
      </p:sp>
      <p:pic>
        <p:nvPicPr>
          <p:cNvPr id="5" name="Picture 2" descr="https://www.capitatranslationinterpreting.com/wp-content/uploads/2014/10/Internet-of-Things-Blog-Post-Image.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92" y="1735710"/>
            <a:ext cx="5451627" cy="30665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a:bodyPr>
          <a:lstStyle/>
          <a:p>
            <a:pPr marL="274320" indent="-274320">
              <a:buClrTx/>
              <a:buFont typeface="Arial" panose="020B0604020202020204" pitchFamily="34" charset="0"/>
              <a:buChar char="•"/>
            </a:pPr>
            <a:r>
              <a:rPr lang="en-GB" altLang="en-US"/>
              <a:t>Extending the current Internet and providing connection, communication, and inter-networking between devices and physical objects, or "Things,".</a:t>
            </a:r>
          </a:p>
        </p:txBody>
      </p:sp>
      <p:sp>
        <p:nvSpPr>
          <p:cNvPr id="15" name="Rectangle 14">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9900458" y="6459785"/>
            <a:ext cx="1312025" cy="365125"/>
          </a:xfrm>
        </p:spPr>
        <p:txBody>
          <a:bodyPr>
            <a:normAutofit/>
          </a:bodyPr>
          <a:lstStyle/>
          <a:p>
            <a:pPr>
              <a:spcAft>
                <a:spcPts val="600"/>
              </a:spcAft>
            </a:pPr>
            <a:fld id="{CC3AA60A-E467-4DB9-BF1F-F60A1C08184A}" type="slidenum">
              <a:rPr lang="en-US" smtClean="0"/>
              <a:pPr>
                <a:spcAft>
                  <a:spcPts val="600"/>
                </a:spcAft>
              </a:pPr>
              <a:t>3</a:t>
            </a:fld>
            <a:endParaRPr lang="en-US"/>
          </a:p>
        </p:txBody>
      </p:sp>
      <p:sp>
        <p:nvSpPr>
          <p:cNvPr id="6" name="Rectangle 5"/>
          <p:cNvSpPr/>
          <p:nvPr/>
        </p:nvSpPr>
        <p:spPr>
          <a:xfrm>
            <a:off x="643192" y="4495596"/>
            <a:ext cx="5451627" cy="306653"/>
          </a:xfrm>
          <a:prstGeom prst="rect">
            <a:avLst/>
          </a:prstGeom>
          <a:solidFill>
            <a:srgbClr val="000000">
              <a:alpha val="50000"/>
            </a:srgbClr>
          </a:solidFill>
          <a:ln>
            <a:noFill/>
          </a:ln>
        </p:spPr>
        <p:txBody>
          <a:bodyPr wrap="square">
            <a:noAutofit/>
          </a:bodyPr>
          <a:lstStyle/>
          <a:p>
            <a:pPr algn="ctr">
              <a:spcAft>
                <a:spcPts val="600"/>
              </a:spcAft>
            </a:pPr>
            <a:r>
              <a:rPr lang="en-US" sz="1000">
                <a:solidFill>
                  <a:srgbClr val="FFFFFF"/>
                </a:solidFill>
              </a:rPr>
              <a:t>https://www.capitatranslationinterpreting.com/the-internet-of-things/</a:t>
            </a:r>
          </a:p>
        </p:txBody>
      </p:sp>
    </p:spTree>
    <p:extLst>
      <p:ext uri="{BB962C8B-B14F-4D97-AF65-F5344CB8AC3E}">
        <p14:creationId xmlns:p14="http://schemas.microsoft.com/office/powerpoint/2010/main" val="346959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3ACF-6945-4517-8F67-639B1FCAA2B6}"/>
              </a:ext>
            </a:extLst>
          </p:cNvPr>
          <p:cNvSpPr>
            <a:spLocks noGrp="1"/>
          </p:cNvSpPr>
          <p:nvPr>
            <p:ph type="title"/>
          </p:nvPr>
        </p:nvSpPr>
        <p:spPr>
          <a:xfrm>
            <a:off x="589560" y="856180"/>
            <a:ext cx="4560584" cy="1128068"/>
          </a:xfrm>
        </p:spPr>
        <p:txBody>
          <a:bodyPr anchor="ctr">
            <a:normAutofit/>
          </a:bodyPr>
          <a:lstStyle/>
          <a:p>
            <a:r>
              <a:rPr lang="en-IE" sz="4000"/>
              <a:t>Characteristics</a:t>
            </a:r>
          </a:p>
        </p:txBody>
      </p:sp>
      <p:sp>
        <p:nvSpPr>
          <p:cNvPr id="3" name="Content Placeholder 2">
            <a:extLst>
              <a:ext uri="{FF2B5EF4-FFF2-40B4-BE49-F238E27FC236}">
                <a16:creationId xmlns:a16="http://schemas.microsoft.com/office/drawing/2014/main" id="{349E35E6-4597-4887-9BF7-9227DFA49D32}"/>
              </a:ext>
            </a:extLst>
          </p:cNvPr>
          <p:cNvSpPr>
            <a:spLocks noGrp="1"/>
          </p:cNvSpPr>
          <p:nvPr>
            <p:ph idx="1"/>
          </p:nvPr>
        </p:nvSpPr>
        <p:spPr>
          <a:xfrm>
            <a:off x="590719" y="2330505"/>
            <a:ext cx="4559425" cy="3979585"/>
          </a:xfrm>
        </p:spPr>
        <p:txBody>
          <a:bodyPr anchor="ctr">
            <a:normAutofit lnSpcReduction="10000"/>
          </a:bodyPr>
          <a:lstStyle/>
          <a:p>
            <a:r>
              <a:rPr lang="en-IE" sz="2000" dirty="0"/>
              <a:t>Everyday objects with embedded technology to sense, connect, and communicate.</a:t>
            </a:r>
          </a:p>
          <a:p>
            <a:r>
              <a:rPr lang="en-IE" sz="2000" dirty="0"/>
              <a:t>Empowered by:</a:t>
            </a:r>
          </a:p>
          <a:p>
            <a:pPr lvl="1"/>
            <a:r>
              <a:rPr lang="en-IE" sz="2000" dirty="0"/>
              <a:t>Sensors, cheap and accessible compute power (microcontrollers), ubiquitous connectivity, networking and internet protocols.</a:t>
            </a:r>
          </a:p>
          <a:p>
            <a:r>
              <a:rPr lang="en-IE" sz="2000" dirty="0"/>
              <a:t>Transforms isolated, passive things to connected things with compute power.</a:t>
            </a:r>
          </a:p>
          <a:p>
            <a:r>
              <a:rPr lang="en-IE" sz="2000" dirty="0"/>
              <a:t>Collaborate to enable ground breaking applications.</a:t>
            </a:r>
          </a:p>
          <a:p>
            <a:endParaRPr lang="en-IE" sz="2000" dirty="0"/>
          </a:p>
          <a:p>
            <a:endParaRPr lang="en-IE" sz="2000" dirty="0"/>
          </a:p>
        </p:txBody>
      </p:sp>
      <p:pic>
        <p:nvPicPr>
          <p:cNvPr id="5" name="Picture 4" descr="Graphical user interface, diagram&#10;&#10;Description automatically generated">
            <a:extLst>
              <a:ext uri="{FF2B5EF4-FFF2-40B4-BE49-F238E27FC236}">
                <a16:creationId xmlns:a16="http://schemas.microsoft.com/office/drawing/2014/main" id="{FE446F0B-DFDC-4C62-94A5-5B8C0E1C5674}"/>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624" r="10784" b="-3"/>
          <a:stretch/>
        </p:blipFill>
        <p:spPr>
          <a:xfrm>
            <a:off x="5977788" y="799352"/>
            <a:ext cx="5425410" cy="5259296"/>
          </a:xfrm>
          <a:prstGeom prst="rect">
            <a:avLst/>
          </a:prstGeom>
        </p:spPr>
      </p:pic>
      <p:sp>
        <p:nvSpPr>
          <p:cNvPr id="6" name="TextBox 5">
            <a:extLst>
              <a:ext uri="{FF2B5EF4-FFF2-40B4-BE49-F238E27FC236}">
                <a16:creationId xmlns:a16="http://schemas.microsoft.com/office/drawing/2014/main" id="{0FF760B9-B52A-49B3-9D87-997797B78404}"/>
              </a:ext>
            </a:extLst>
          </p:cNvPr>
          <p:cNvSpPr txBox="1"/>
          <p:nvPr/>
        </p:nvSpPr>
        <p:spPr>
          <a:xfrm>
            <a:off x="8963107" y="5858593"/>
            <a:ext cx="2440091" cy="200055"/>
          </a:xfrm>
          <a:prstGeom prst="rect">
            <a:avLst/>
          </a:prstGeom>
          <a:solidFill>
            <a:srgbClr val="000000"/>
          </a:solidFill>
        </p:spPr>
        <p:txBody>
          <a:bodyPr wrap="none" rtlCol="0">
            <a:spAutoFit/>
          </a:bodyPr>
          <a:lstStyle/>
          <a:p>
            <a:pPr algn="r">
              <a:spcAft>
                <a:spcPts val="600"/>
              </a:spcAft>
            </a:pPr>
            <a:r>
              <a:rPr lang="en-IE" sz="700">
                <a:solidFill>
                  <a:srgbClr val="FFFFFF"/>
                </a:solidFill>
                <a:hlinkClick r:id="rId3" tooltip="https://jasonjcheetham.wordpress.com/2017/04/28/future-bass-the-internet-of-things-and-deriving-content-from-technology/">
                  <a:extLst>
                    <a:ext uri="{A12FA001-AC4F-418D-AE19-62706E023703}">
                      <ahyp:hlinkClr xmlns:ahyp="http://schemas.microsoft.com/office/drawing/2018/hyperlinkcolor" val="tx"/>
                    </a:ext>
                  </a:extLst>
                </a:hlinkClick>
              </a:rPr>
              <a:t>This Photo</a:t>
            </a:r>
            <a:r>
              <a:rPr lang="en-IE" sz="700">
                <a:solidFill>
                  <a:srgbClr val="FFFFFF"/>
                </a:solidFill>
              </a:rPr>
              <a:t> by Unknown Author is licensed under </a:t>
            </a:r>
            <a:r>
              <a:rPr lang="en-IE"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E" sz="700">
              <a:solidFill>
                <a:srgbClr val="FFFFFF"/>
              </a:solidFill>
            </a:endParaRPr>
          </a:p>
        </p:txBody>
      </p:sp>
    </p:spTree>
    <p:extLst>
      <p:ext uri="{BB962C8B-B14F-4D97-AF65-F5344CB8AC3E}">
        <p14:creationId xmlns:p14="http://schemas.microsoft.com/office/powerpoint/2010/main" val="119502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Evolution</a:t>
            </a:r>
          </a:p>
        </p:txBody>
      </p:sp>
      <p:sp>
        <p:nvSpPr>
          <p:cNvPr id="4" name="Slide Number Placeholder 3"/>
          <p:cNvSpPr>
            <a:spLocks noGrp="1"/>
          </p:cNvSpPr>
          <p:nvPr>
            <p:ph type="sldNum" sz="quarter" idx="12"/>
          </p:nvPr>
        </p:nvSpPr>
        <p:spPr/>
        <p:txBody>
          <a:bodyPr/>
          <a:lstStyle/>
          <a:p>
            <a:fld id="{CC3AA60A-E467-4DB9-BF1F-F60A1C08184A}" type="slidenum">
              <a:rPr lang="en-US" smtClean="0"/>
              <a:pPr/>
              <a:t>5</a:t>
            </a:fld>
            <a:endParaRPr lang="en-US"/>
          </a:p>
        </p:txBody>
      </p:sp>
      <p:sp>
        <p:nvSpPr>
          <p:cNvPr id="37" name="Content Placeholder 2"/>
          <p:cNvSpPr>
            <a:spLocks noGrp="1"/>
          </p:cNvSpPr>
          <p:nvPr>
            <p:ph idx="1"/>
          </p:nvPr>
        </p:nvSpPr>
        <p:spPr>
          <a:xfrm>
            <a:off x="272715" y="1045051"/>
            <a:ext cx="4722478" cy="5137539"/>
          </a:xfrm>
        </p:spPr>
        <p:txBody>
          <a:bodyPr>
            <a:normAutofit/>
          </a:bodyPr>
          <a:lstStyle/>
          <a:p>
            <a:pPr marL="274320" indent="-274320">
              <a:buClrTx/>
              <a:buFont typeface="Arial" panose="020B0604020202020204" pitchFamily="34" charset="0"/>
              <a:buChar char="•"/>
            </a:pPr>
            <a:r>
              <a:rPr lang="en-US" dirty="0"/>
              <a:t>Started with </a:t>
            </a:r>
            <a:r>
              <a:rPr lang="en-US" dirty="0">
                <a:solidFill>
                  <a:srgbClr val="6A0032"/>
                </a:solidFill>
              </a:rPr>
              <a:t>connectivity</a:t>
            </a:r>
            <a:r>
              <a:rPr lang="en-US" dirty="0"/>
              <a:t> among people for sharing information.</a:t>
            </a:r>
          </a:p>
          <a:p>
            <a:pPr marL="274320" indent="-274320">
              <a:buClrTx/>
              <a:buFont typeface="Arial" panose="020B0604020202020204" pitchFamily="34" charset="0"/>
              <a:buChar char="•"/>
            </a:pPr>
            <a:endParaRPr lang="en-US" dirty="0"/>
          </a:p>
          <a:p>
            <a:pPr marL="274320" indent="-274320">
              <a:buClrTx/>
              <a:buFont typeface="Arial" panose="020B0604020202020204" pitchFamily="34" charset="0"/>
              <a:buChar char="•"/>
            </a:pPr>
            <a:r>
              <a:rPr lang="en-US" dirty="0"/>
              <a:t>Led to a “flat-world” where </a:t>
            </a:r>
            <a:r>
              <a:rPr lang="en-US" dirty="0">
                <a:solidFill>
                  <a:srgbClr val="6A0032"/>
                </a:solidFill>
              </a:rPr>
              <a:t>everyone </a:t>
            </a:r>
            <a:r>
              <a:rPr lang="en-US" dirty="0"/>
              <a:t>across the world is connected.</a:t>
            </a:r>
          </a:p>
          <a:p>
            <a:pPr marL="274320" indent="-274320">
              <a:buClrTx/>
              <a:buFont typeface="Arial" panose="020B0604020202020204" pitchFamily="34" charset="0"/>
              <a:buChar char="•"/>
            </a:pPr>
            <a:endParaRPr lang="en-US" dirty="0"/>
          </a:p>
          <a:p>
            <a:pPr marL="274320" indent="-274320">
              <a:buClrTx/>
              <a:buFont typeface="Arial" panose="020B0604020202020204" pitchFamily="34" charset="0"/>
              <a:buChar char="•"/>
            </a:pPr>
            <a:r>
              <a:rPr lang="en-US" dirty="0"/>
              <a:t>Advancement in </a:t>
            </a:r>
            <a:r>
              <a:rPr lang="en-US" dirty="0">
                <a:solidFill>
                  <a:srgbClr val="6A0032"/>
                </a:solidFill>
              </a:rPr>
              <a:t>cloud computing </a:t>
            </a:r>
            <a:r>
              <a:rPr lang="en-US" dirty="0"/>
              <a:t>and immersive experience led towards universal accessibility of data.</a:t>
            </a:r>
          </a:p>
          <a:p>
            <a:pPr marL="274320" indent="-274320">
              <a:buClrTx/>
              <a:buFont typeface="Arial" panose="020B0604020202020204" pitchFamily="34" charset="0"/>
              <a:buChar char="•"/>
            </a:pPr>
            <a:endParaRPr lang="en-US" dirty="0"/>
          </a:p>
          <a:p>
            <a:pPr marL="274320" indent="-274320">
              <a:buClrTx/>
              <a:buFont typeface="Arial" panose="020B0604020202020204" pitchFamily="34" charset="0"/>
              <a:buChar char="•"/>
            </a:pPr>
            <a:r>
              <a:rPr lang="en-US" dirty="0"/>
              <a:t>Combination of immersive experiences, connectivity and advancement in electronics further leading to </a:t>
            </a:r>
            <a:r>
              <a:rPr lang="en-US" u="sng" dirty="0">
                <a:solidFill>
                  <a:srgbClr val="6A0032"/>
                </a:solidFill>
              </a:rPr>
              <a:t>Internet of Everything (IoE)</a:t>
            </a:r>
            <a:endParaRPr lang="en-US" dirty="0">
              <a:solidFill>
                <a:srgbClr val="6A0032"/>
              </a:solidFill>
            </a:endParaRPr>
          </a:p>
          <a:p>
            <a:pPr marL="274320" indent="-274320">
              <a:buClrTx/>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5100991" y="1822131"/>
            <a:ext cx="6982689" cy="3168066"/>
          </a:xfrm>
          <a:prstGeom prst="rect">
            <a:avLst/>
          </a:prstGeom>
        </p:spPr>
      </p:pic>
      <p:sp>
        <p:nvSpPr>
          <p:cNvPr id="39" name="Rectangle 38"/>
          <p:cNvSpPr/>
          <p:nvPr/>
        </p:nvSpPr>
        <p:spPr>
          <a:xfrm>
            <a:off x="10856968" y="4713198"/>
            <a:ext cx="1074160" cy="276999"/>
          </a:xfrm>
          <a:prstGeom prst="rect">
            <a:avLst/>
          </a:prstGeom>
        </p:spPr>
        <p:txBody>
          <a:bodyPr wrap="square">
            <a:spAutoFit/>
          </a:bodyPr>
          <a:lstStyle/>
          <a:p>
            <a:r>
              <a:rPr lang="en-US" sz="1200" dirty="0"/>
              <a:t>Source: Cisco</a:t>
            </a:r>
          </a:p>
        </p:txBody>
      </p:sp>
    </p:spTree>
    <p:extLst>
      <p:ext uri="{BB962C8B-B14F-4D97-AF65-F5344CB8AC3E}">
        <p14:creationId xmlns:p14="http://schemas.microsoft.com/office/powerpoint/2010/main" val="43410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AEE8-5575-436D-0B59-5CEDD91E1A9E}"/>
              </a:ext>
            </a:extLst>
          </p:cNvPr>
          <p:cNvSpPr>
            <a:spLocks noGrp="1"/>
          </p:cNvSpPr>
          <p:nvPr>
            <p:ph type="title"/>
          </p:nvPr>
        </p:nvSpPr>
        <p:spPr/>
        <p:txBody>
          <a:bodyPr/>
          <a:lstStyle/>
          <a:p>
            <a:r>
              <a:rPr lang="en-IE" dirty="0"/>
              <a:t>Current State of IoT</a:t>
            </a:r>
          </a:p>
        </p:txBody>
      </p:sp>
      <p:sp>
        <p:nvSpPr>
          <p:cNvPr id="3" name="Content Placeholder 2">
            <a:extLst>
              <a:ext uri="{FF2B5EF4-FFF2-40B4-BE49-F238E27FC236}">
                <a16:creationId xmlns:a16="http://schemas.microsoft.com/office/drawing/2014/main" id="{C005621F-8ADA-D4FE-CE75-71A7E266D39D}"/>
              </a:ext>
            </a:extLst>
          </p:cNvPr>
          <p:cNvSpPr>
            <a:spLocks noGrp="1"/>
          </p:cNvSpPr>
          <p:nvPr>
            <p:ph idx="1"/>
          </p:nvPr>
        </p:nvSpPr>
        <p:spPr/>
        <p:txBody>
          <a:bodyPr/>
          <a:lstStyle/>
          <a:p>
            <a:r>
              <a:rPr lang="en-GB" dirty="0"/>
              <a:t>Number of connected IoT devices growing 18% to 14.4 billion globally</a:t>
            </a:r>
          </a:p>
          <a:p>
            <a:pPr lvl="1"/>
            <a:r>
              <a:rPr lang="en-GB" dirty="0"/>
              <a:t>Even with chip shortage.</a:t>
            </a:r>
          </a:p>
          <a:p>
            <a:endParaRPr lang="en-IE" dirty="0"/>
          </a:p>
        </p:txBody>
      </p:sp>
      <p:sp>
        <p:nvSpPr>
          <p:cNvPr id="4" name="Slide Number Placeholder 3">
            <a:extLst>
              <a:ext uri="{FF2B5EF4-FFF2-40B4-BE49-F238E27FC236}">
                <a16:creationId xmlns:a16="http://schemas.microsoft.com/office/drawing/2014/main" id="{4323AA22-5790-377F-8FA6-25221D7533AA}"/>
              </a:ext>
            </a:extLst>
          </p:cNvPr>
          <p:cNvSpPr>
            <a:spLocks noGrp="1"/>
          </p:cNvSpPr>
          <p:nvPr>
            <p:ph type="sldNum" sz="quarter" idx="12"/>
          </p:nvPr>
        </p:nvSpPr>
        <p:spPr/>
        <p:txBody>
          <a:bodyPr/>
          <a:lstStyle/>
          <a:p>
            <a:fld id="{CC3AA60A-E467-4DB9-BF1F-F60A1C08184A}" type="slidenum">
              <a:rPr lang="en-US" smtClean="0"/>
              <a:pPr/>
              <a:t>6</a:t>
            </a:fld>
            <a:endParaRPr lang="en-US"/>
          </a:p>
        </p:txBody>
      </p:sp>
      <p:pic>
        <p:nvPicPr>
          <p:cNvPr id="6" name="Picture 5">
            <a:extLst>
              <a:ext uri="{FF2B5EF4-FFF2-40B4-BE49-F238E27FC236}">
                <a16:creationId xmlns:a16="http://schemas.microsoft.com/office/drawing/2014/main" id="{A83AE65A-E675-412C-A7E7-D277A0C70C2E}"/>
              </a:ext>
            </a:extLst>
          </p:cNvPr>
          <p:cNvPicPr>
            <a:picLocks noChangeAspect="1"/>
          </p:cNvPicPr>
          <p:nvPr/>
        </p:nvPicPr>
        <p:blipFill>
          <a:blip r:embed="rId3"/>
          <a:stretch>
            <a:fillRect/>
          </a:stretch>
        </p:blipFill>
        <p:spPr>
          <a:xfrm>
            <a:off x="541765" y="1673541"/>
            <a:ext cx="10033744" cy="4601942"/>
          </a:xfrm>
          <a:prstGeom prst="rect">
            <a:avLst/>
          </a:prstGeom>
        </p:spPr>
      </p:pic>
      <p:sp>
        <p:nvSpPr>
          <p:cNvPr id="7" name="TextBox 6">
            <a:extLst>
              <a:ext uri="{FF2B5EF4-FFF2-40B4-BE49-F238E27FC236}">
                <a16:creationId xmlns:a16="http://schemas.microsoft.com/office/drawing/2014/main" id="{4701C57A-ECE3-4E97-FC0B-76E65D1206A5}"/>
              </a:ext>
            </a:extLst>
          </p:cNvPr>
          <p:cNvSpPr txBox="1"/>
          <p:nvPr/>
        </p:nvSpPr>
        <p:spPr>
          <a:xfrm>
            <a:off x="1299079" y="6434890"/>
            <a:ext cx="6333529" cy="369332"/>
          </a:xfrm>
          <a:prstGeom prst="rect">
            <a:avLst/>
          </a:prstGeom>
          <a:noFill/>
        </p:spPr>
        <p:txBody>
          <a:bodyPr wrap="none" rtlCol="0">
            <a:spAutoFit/>
          </a:bodyPr>
          <a:lstStyle/>
          <a:p>
            <a:r>
              <a:rPr lang="en-IE" dirty="0"/>
              <a:t>Source: https://iot-analytics.com/number-connected-iot-devices/</a:t>
            </a:r>
          </a:p>
        </p:txBody>
      </p:sp>
    </p:spTree>
    <p:extLst>
      <p:ext uri="{BB962C8B-B14F-4D97-AF65-F5344CB8AC3E}">
        <p14:creationId xmlns:p14="http://schemas.microsoft.com/office/powerpoint/2010/main" val="357317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1685" y="634946"/>
            <a:ext cx="5127171" cy="1450757"/>
          </a:xfrm>
        </p:spPr>
        <p:txBody>
          <a:bodyPr>
            <a:normAutofit/>
          </a:bodyPr>
          <a:lstStyle/>
          <a:p>
            <a:r>
              <a:rPr lang="en-US" dirty="0"/>
              <a:t>IoT Potential</a:t>
            </a:r>
          </a:p>
        </p:txBody>
      </p:sp>
      <p:pic>
        <p:nvPicPr>
          <p:cNvPr id="6" name="Picture 5" descr="A picture containing text, wall, indoor&#10;&#10;Description automatically generated">
            <a:extLst>
              <a:ext uri="{FF2B5EF4-FFF2-40B4-BE49-F238E27FC236}">
                <a16:creationId xmlns:a16="http://schemas.microsoft.com/office/drawing/2014/main" id="{CE319D19-25C9-4B9D-B3B1-160CB29224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192" y="1219168"/>
            <a:ext cx="5451627" cy="4099623"/>
          </a:xfrm>
          <a:prstGeom prst="rect">
            <a:avLst/>
          </a:prstGeom>
        </p:spPr>
      </p:pic>
      <p:cxnSp>
        <p:nvCxnSpPr>
          <p:cNvPr id="14"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411684" y="2198914"/>
            <a:ext cx="5127172" cy="3670180"/>
          </a:xfrm>
        </p:spPr>
        <p:txBody>
          <a:bodyPr>
            <a:normAutofit/>
          </a:bodyPr>
          <a:lstStyle/>
          <a:p>
            <a:pPr marL="274320" indent="-274320">
              <a:buClrTx/>
              <a:buFont typeface="Arial" panose="020B0604020202020204" pitchFamily="34" charset="0"/>
              <a:buChar char="•"/>
            </a:pPr>
            <a:r>
              <a:rPr lang="en-US" sz="1000" dirty="0"/>
              <a:t>First public website went live at CERN in 1990.</a:t>
            </a:r>
          </a:p>
          <a:p>
            <a:pPr marL="566928" lvl="1" indent="-274320">
              <a:buClrTx/>
              <a:buFont typeface="Arial" panose="020B0604020202020204" pitchFamily="34" charset="0"/>
              <a:buChar char="•"/>
            </a:pPr>
            <a:r>
              <a:rPr lang="en-US" sz="1000" dirty="0"/>
              <a:t>It took 15 years to reach 1 billion people on earth over the internet.</a:t>
            </a:r>
          </a:p>
          <a:p>
            <a:pPr marL="566928" lvl="1" indent="-274320">
              <a:buClrTx/>
              <a:buFont typeface="Arial" panose="020B0604020202020204" pitchFamily="34" charset="0"/>
              <a:buChar char="•"/>
            </a:pPr>
            <a:r>
              <a:rPr lang="en-US" sz="1000" dirty="0"/>
              <a:t>IoT &gt;4 billion connected devices per year.</a:t>
            </a:r>
          </a:p>
          <a:p>
            <a:pPr marL="566928" lvl="1" indent="-274320">
              <a:buClrTx/>
              <a:buFont typeface="Arial" panose="020B0604020202020204" pitchFamily="34" charset="0"/>
              <a:buChar char="•"/>
            </a:pPr>
            <a:endParaRPr lang="en-US" sz="1000" dirty="0"/>
          </a:p>
          <a:p>
            <a:pPr marL="274320" indent="-274320">
              <a:buClrTx/>
              <a:buFont typeface="Arial" panose="020B0604020202020204" pitchFamily="34" charset="0"/>
              <a:buChar char="•"/>
            </a:pPr>
            <a:r>
              <a:rPr lang="en-US" sz="1000" dirty="0"/>
              <a:t>Economic impact</a:t>
            </a:r>
          </a:p>
          <a:p>
            <a:pPr marL="566928" lvl="1" indent="-274320">
              <a:buClrTx/>
              <a:buFont typeface="Arial" panose="020B0604020202020204" pitchFamily="34" charset="0"/>
              <a:buChar char="•"/>
            </a:pPr>
            <a:r>
              <a:rPr lang="en-US" sz="1000" dirty="0"/>
              <a:t>New revenue streams</a:t>
            </a:r>
          </a:p>
          <a:p>
            <a:pPr marL="566928" lvl="1" indent="-274320">
              <a:buClrTx/>
              <a:buFont typeface="Arial" panose="020B0604020202020204" pitchFamily="34" charset="0"/>
              <a:buChar char="•"/>
            </a:pPr>
            <a:r>
              <a:rPr lang="en-US" sz="1000" dirty="0"/>
              <a:t>Reducing costs</a:t>
            </a:r>
          </a:p>
          <a:p>
            <a:pPr marL="566928" lvl="1" indent="-274320">
              <a:buClrTx/>
              <a:buFont typeface="Arial" panose="020B0604020202020204" pitchFamily="34" charset="0"/>
              <a:buChar char="•"/>
            </a:pPr>
            <a:r>
              <a:rPr lang="en-US" sz="1000" dirty="0"/>
              <a:t>Reducing time to market</a:t>
            </a:r>
          </a:p>
          <a:p>
            <a:pPr marL="566928" lvl="1" indent="-274320">
              <a:buClrTx/>
              <a:buFont typeface="Arial" panose="020B0604020202020204" pitchFamily="34" charset="0"/>
              <a:buChar char="•"/>
            </a:pPr>
            <a:r>
              <a:rPr lang="en-US" sz="1000" dirty="0"/>
              <a:t>Improving supply chain</a:t>
            </a:r>
          </a:p>
          <a:p>
            <a:pPr marL="566928" lvl="1" indent="-274320">
              <a:buClrTx/>
              <a:buFont typeface="Arial" panose="020B0604020202020204" pitchFamily="34" charset="0"/>
              <a:buChar char="•"/>
            </a:pPr>
            <a:r>
              <a:rPr lang="en-US" sz="1000" dirty="0"/>
              <a:t>Reducing production loss</a:t>
            </a:r>
          </a:p>
          <a:p>
            <a:pPr marL="566928" lvl="1" indent="-274320">
              <a:buClrTx/>
              <a:buFont typeface="Arial" panose="020B0604020202020204" pitchFamily="34" charset="0"/>
              <a:buChar char="•"/>
            </a:pPr>
            <a:r>
              <a:rPr lang="en-US" sz="1000" dirty="0"/>
              <a:t>Increasing productivity</a:t>
            </a:r>
          </a:p>
          <a:p>
            <a:pPr marL="475488" lvl="2" indent="0">
              <a:buClrTx/>
              <a:buNone/>
            </a:pPr>
            <a:endParaRPr lang="en-US" sz="1000" dirty="0"/>
          </a:p>
          <a:p>
            <a:pPr marL="0" indent="0">
              <a:buClrTx/>
              <a:buNone/>
            </a:pPr>
            <a:endParaRPr lang="en-US" sz="1000" dirty="0"/>
          </a:p>
        </p:txBody>
      </p:sp>
      <p:sp>
        <p:nvSpPr>
          <p:cNvPr id="16"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9900458" y="6459785"/>
            <a:ext cx="1312025" cy="365125"/>
          </a:xfrm>
        </p:spPr>
        <p:txBody>
          <a:bodyPr>
            <a:normAutofit/>
          </a:bodyPr>
          <a:lstStyle/>
          <a:p>
            <a:pPr>
              <a:spcAft>
                <a:spcPts val="600"/>
              </a:spcAft>
            </a:pPr>
            <a:fld id="{CC3AA60A-E467-4DB9-BF1F-F60A1C08184A}"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9981C929-E05B-4101-A3B0-ED2E0EC7CE2D}"/>
              </a:ext>
            </a:extLst>
          </p:cNvPr>
          <p:cNvSpPr txBox="1"/>
          <p:nvPr/>
        </p:nvSpPr>
        <p:spPr>
          <a:xfrm>
            <a:off x="3787777" y="5118736"/>
            <a:ext cx="2307042" cy="200055"/>
          </a:xfrm>
          <a:prstGeom prst="rect">
            <a:avLst/>
          </a:prstGeom>
          <a:solidFill>
            <a:srgbClr val="000000"/>
          </a:solidFill>
        </p:spPr>
        <p:txBody>
          <a:bodyPr wrap="none" rtlCol="0">
            <a:spAutoFit/>
          </a:bodyPr>
          <a:lstStyle/>
          <a:p>
            <a:pPr algn="r">
              <a:spcAft>
                <a:spcPts val="600"/>
              </a:spcAft>
            </a:pPr>
            <a:r>
              <a:rPr lang="en-IE" sz="700">
                <a:solidFill>
                  <a:srgbClr val="FFFFFF"/>
                </a:solidFill>
                <a:hlinkClick r:id="rId3" tooltip="https://en.wikipedia.org/wiki/CERN">
                  <a:extLst>
                    <a:ext uri="{A12FA001-AC4F-418D-AE19-62706E023703}">
                      <ahyp:hlinkClr xmlns:ahyp="http://schemas.microsoft.com/office/drawing/2018/hyperlinkcolor" val="tx"/>
                    </a:ext>
                  </a:extLst>
                </a:hlinkClick>
              </a:rPr>
              <a:t>This Photo</a:t>
            </a:r>
            <a:r>
              <a:rPr lang="en-IE" sz="700">
                <a:solidFill>
                  <a:srgbClr val="FFFFFF"/>
                </a:solidFill>
              </a:rPr>
              <a:t> by Unknown Author is licensed under </a:t>
            </a:r>
            <a:r>
              <a:rPr lang="en-IE"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E" sz="700">
              <a:solidFill>
                <a:srgbClr val="FFFFFF"/>
              </a:solidFill>
            </a:endParaRPr>
          </a:p>
        </p:txBody>
      </p:sp>
    </p:spTree>
    <p:extLst>
      <p:ext uri="{BB962C8B-B14F-4D97-AF65-F5344CB8AC3E}">
        <p14:creationId xmlns:p14="http://schemas.microsoft.com/office/powerpoint/2010/main" val="344997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IoT Enablers</a:t>
            </a:r>
          </a:p>
        </p:txBody>
      </p:sp>
      <p:sp>
        <p:nvSpPr>
          <p:cNvPr id="3" name="Content Placeholder 2"/>
          <p:cNvSpPr>
            <a:spLocks noGrp="1"/>
          </p:cNvSpPr>
          <p:nvPr>
            <p:ph idx="1"/>
          </p:nvPr>
        </p:nvSpPr>
        <p:spPr>
          <a:xfrm>
            <a:off x="272715" y="1045051"/>
            <a:ext cx="7350133" cy="5137539"/>
          </a:xfrm>
        </p:spPr>
        <p:txBody>
          <a:bodyPr>
            <a:normAutofit fontScale="92500" lnSpcReduction="20000"/>
          </a:bodyPr>
          <a:lstStyle/>
          <a:p>
            <a:pPr marL="274320" indent="-274320">
              <a:buClrTx/>
              <a:buFont typeface="Arial" panose="020B0604020202020204" pitchFamily="34" charset="0"/>
              <a:buChar char="•"/>
            </a:pPr>
            <a:r>
              <a:rPr lang="en-US" sz="2400" dirty="0"/>
              <a:t>Humans</a:t>
            </a:r>
          </a:p>
          <a:p>
            <a:pPr marL="566928" lvl="1" indent="-274320">
              <a:buClrTx/>
              <a:buFont typeface="Arial" panose="020B0604020202020204" pitchFamily="34" charset="0"/>
              <a:buChar char="•"/>
            </a:pPr>
            <a:r>
              <a:rPr lang="en-US" sz="2200" dirty="0"/>
              <a:t>They can act both as consumers and producers of data</a:t>
            </a:r>
          </a:p>
          <a:p>
            <a:pPr marL="566928" lvl="1" indent="-274320">
              <a:buClrTx/>
              <a:buFont typeface="Arial" panose="020B0604020202020204" pitchFamily="34" charset="0"/>
              <a:buChar char="•"/>
            </a:pPr>
            <a:endParaRPr lang="en-US" sz="2200" dirty="0"/>
          </a:p>
          <a:p>
            <a:pPr marL="274320" indent="-274320">
              <a:buClrTx/>
              <a:buFont typeface="Arial" panose="020B0604020202020204" pitchFamily="34" charset="0"/>
              <a:buChar char="•"/>
            </a:pPr>
            <a:r>
              <a:rPr lang="en-US" sz="2400" dirty="0"/>
              <a:t>Smart devices</a:t>
            </a:r>
          </a:p>
          <a:p>
            <a:pPr marL="566928" lvl="1" indent="-274320">
              <a:buClrTx/>
              <a:buFont typeface="Arial" panose="020B0604020202020204" pitchFamily="34" charset="0"/>
              <a:buChar char="•"/>
            </a:pPr>
            <a:r>
              <a:rPr lang="en-US" sz="2200" dirty="0"/>
              <a:t>Technological advances and reduction in the cost of manufacturing has enabled widespread adoption of smart devices</a:t>
            </a:r>
          </a:p>
          <a:p>
            <a:pPr marL="566928" lvl="1" indent="-274320">
              <a:buClrTx/>
              <a:buFont typeface="Arial" panose="020B0604020202020204" pitchFamily="34" charset="0"/>
              <a:buChar char="•"/>
            </a:pPr>
            <a:endParaRPr lang="en-US" sz="2200" dirty="0"/>
          </a:p>
          <a:p>
            <a:pPr marL="274320" indent="-274320">
              <a:buClrTx/>
              <a:buFont typeface="Arial" panose="020B0604020202020204" pitchFamily="34" charset="0"/>
              <a:buChar char="•"/>
            </a:pPr>
            <a:r>
              <a:rPr lang="en-US" sz="2400" dirty="0"/>
              <a:t>Communication Networks</a:t>
            </a:r>
          </a:p>
          <a:p>
            <a:pPr marL="566928" lvl="1" indent="-274320">
              <a:buClrTx/>
              <a:buFont typeface="Arial" panose="020B0604020202020204" pitchFamily="34" charset="0"/>
              <a:buChar char="•"/>
            </a:pPr>
            <a:r>
              <a:rPr lang="en-US" sz="2200" dirty="0"/>
              <a:t>Diverse method such as Wi-Fi, Bluetooth LE, </a:t>
            </a:r>
            <a:r>
              <a:rPr lang="en-US" sz="2200" dirty="0" err="1"/>
              <a:t>Zigbee</a:t>
            </a:r>
            <a:r>
              <a:rPr lang="en-US" sz="2200" dirty="0"/>
              <a:t>, ANT+, GPRS, 3G are the key denominator as they make a lot more options available to the IoT</a:t>
            </a:r>
          </a:p>
          <a:p>
            <a:pPr marL="566928" lvl="1" indent="-274320">
              <a:buClrTx/>
              <a:buFont typeface="Arial" panose="020B0604020202020204" pitchFamily="34" charset="0"/>
              <a:buChar char="•"/>
            </a:pPr>
            <a:endParaRPr lang="en-US" sz="2200" dirty="0"/>
          </a:p>
          <a:p>
            <a:pPr marL="274320" indent="-274320">
              <a:buClrTx/>
              <a:buFont typeface="Arial" panose="020B0604020202020204" pitchFamily="34" charset="0"/>
              <a:buChar char="•"/>
            </a:pPr>
            <a:r>
              <a:rPr lang="en-US" sz="2400" dirty="0"/>
              <a:t>Cloud Computing</a:t>
            </a:r>
          </a:p>
          <a:p>
            <a:pPr marL="566928" lvl="1" indent="-274320">
              <a:buClrTx/>
              <a:buFont typeface="Arial" panose="020B0604020202020204" pitchFamily="34" charset="0"/>
              <a:buChar char="•"/>
            </a:pPr>
            <a:r>
              <a:rPr lang="en-US" sz="2200" dirty="0"/>
              <a:t>Scaling rapidly to meet the growing demand resulting from the IoT in terms of storage and computational power</a:t>
            </a:r>
          </a:p>
        </p:txBody>
      </p:sp>
      <p:sp>
        <p:nvSpPr>
          <p:cNvPr id="4" name="Slide Number Placeholder 3"/>
          <p:cNvSpPr>
            <a:spLocks noGrp="1"/>
          </p:cNvSpPr>
          <p:nvPr>
            <p:ph type="sldNum" sz="quarter" idx="12"/>
          </p:nvPr>
        </p:nvSpPr>
        <p:spPr/>
        <p:txBody>
          <a:bodyPr/>
          <a:lstStyle/>
          <a:p>
            <a:fld id="{CC3AA60A-E467-4DB9-BF1F-F60A1C08184A}" type="slidenum">
              <a:rPr lang="en-US" smtClean="0"/>
              <a:pPr/>
              <a:t>8</a:t>
            </a:fld>
            <a:endParaRPr lang="en-US"/>
          </a:p>
        </p:txBody>
      </p:sp>
      <p:pic>
        <p:nvPicPr>
          <p:cNvPr id="16" name="Picture 15"/>
          <p:cNvPicPr>
            <a:picLocks noChangeAspect="1"/>
          </p:cNvPicPr>
          <p:nvPr/>
        </p:nvPicPr>
        <p:blipFill>
          <a:blip r:embed="rId2"/>
          <a:stretch>
            <a:fillRect/>
          </a:stretch>
        </p:blipFill>
        <p:spPr>
          <a:xfrm>
            <a:off x="7713094" y="1867776"/>
            <a:ext cx="3944235" cy="3481892"/>
          </a:xfrm>
          <a:prstGeom prst="rect">
            <a:avLst/>
          </a:prstGeom>
        </p:spPr>
      </p:pic>
    </p:spTree>
    <p:extLst>
      <p:ext uri="{BB962C8B-B14F-4D97-AF65-F5344CB8AC3E}">
        <p14:creationId xmlns:p14="http://schemas.microsoft.com/office/powerpoint/2010/main" val="72791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77858" y="4282906"/>
            <a:ext cx="3216256" cy="2016617"/>
          </a:xfrm>
          <a:prstGeom prst="rect">
            <a:avLst/>
          </a:prstGeom>
        </p:spPr>
      </p:pic>
      <p:sp>
        <p:nvSpPr>
          <p:cNvPr id="2" name="Title 1"/>
          <p:cNvSpPr>
            <a:spLocks noGrp="1"/>
          </p:cNvSpPr>
          <p:nvPr>
            <p:ph type="title"/>
          </p:nvPr>
        </p:nvSpPr>
        <p:spPr>
          <a:effectLst>
            <a:glow rad="101600">
              <a:schemeClr val="accent2">
                <a:satMod val="175000"/>
                <a:alpha val="40000"/>
              </a:schemeClr>
            </a:glow>
          </a:effectLst>
        </p:spPr>
        <p:txBody>
          <a:bodyPr/>
          <a:lstStyle/>
          <a:p>
            <a:r>
              <a:rPr lang="en-US" dirty="0">
                <a:solidFill>
                  <a:srgbClr val="6A0032"/>
                </a:solidFill>
              </a:rPr>
              <a:t>Big Data - Enablers</a:t>
            </a:r>
          </a:p>
        </p:txBody>
      </p:sp>
      <p:sp>
        <p:nvSpPr>
          <p:cNvPr id="3" name="Content Placeholder 2"/>
          <p:cNvSpPr>
            <a:spLocks noGrp="1"/>
          </p:cNvSpPr>
          <p:nvPr>
            <p:ph idx="1"/>
          </p:nvPr>
        </p:nvSpPr>
        <p:spPr>
          <a:xfrm>
            <a:off x="272716" y="1045051"/>
            <a:ext cx="5966160" cy="5137539"/>
          </a:xfrm>
        </p:spPr>
        <p:txBody>
          <a:bodyPr>
            <a:normAutofit/>
          </a:bodyPr>
          <a:lstStyle/>
          <a:p>
            <a:pPr marL="274320" indent="-274320">
              <a:buClrTx/>
              <a:buFont typeface="Arial" panose="020B0604020202020204" pitchFamily="34" charset="0"/>
              <a:buChar char="•"/>
            </a:pPr>
            <a:r>
              <a:rPr lang="en-GB" sz="2400" dirty="0"/>
              <a:t>1.7MB of data was created every second by every person during 2020.</a:t>
            </a:r>
          </a:p>
          <a:p>
            <a:pPr marL="274320" indent="-274320">
              <a:buClrTx/>
              <a:buFont typeface="Arial" panose="020B0604020202020204" pitchFamily="34" charset="0"/>
              <a:buChar char="•"/>
            </a:pPr>
            <a:r>
              <a:rPr lang="en-GB" sz="2400" dirty="0"/>
              <a:t>90% of the world’s data has been created in last 2 year (https://techjury.net/blog/how-much-data-is-created-every-day/)</a:t>
            </a:r>
          </a:p>
          <a:p>
            <a:pPr marL="274320" indent="-274320">
              <a:buClrTx/>
              <a:buFont typeface="Arial" panose="020B0604020202020204" pitchFamily="34" charset="0"/>
              <a:buChar char="•"/>
            </a:pPr>
            <a:r>
              <a:rPr lang="en-US" sz="2400" dirty="0"/>
              <a:t>Sources</a:t>
            </a:r>
          </a:p>
          <a:p>
            <a:pPr marL="566928" lvl="1" indent="-274320">
              <a:buClrTx/>
              <a:buFont typeface="Arial" panose="020B0604020202020204" pitchFamily="34" charset="0"/>
              <a:buChar char="•"/>
            </a:pPr>
            <a:r>
              <a:rPr lang="en-US" sz="2200" dirty="0"/>
              <a:t>Physical Environment</a:t>
            </a:r>
          </a:p>
          <a:p>
            <a:pPr marL="566928" lvl="1" indent="-274320">
              <a:buClrTx/>
              <a:buFont typeface="Arial" panose="020B0604020202020204" pitchFamily="34" charset="0"/>
              <a:buChar char="•"/>
            </a:pPr>
            <a:r>
              <a:rPr lang="en-US" sz="2200" dirty="0"/>
              <a:t>Smartphones &amp; wearables</a:t>
            </a:r>
          </a:p>
          <a:p>
            <a:pPr marL="566928" lvl="1" indent="-274320">
              <a:buClrTx/>
              <a:buFont typeface="Arial" panose="020B0604020202020204" pitchFamily="34" charset="0"/>
              <a:buChar char="•"/>
            </a:pPr>
            <a:r>
              <a:rPr lang="en-US" sz="2200" dirty="0"/>
              <a:t>Online presence</a:t>
            </a:r>
          </a:p>
        </p:txBody>
      </p:sp>
      <p:sp>
        <p:nvSpPr>
          <p:cNvPr id="4" name="Slide Number Placeholder 3"/>
          <p:cNvSpPr>
            <a:spLocks noGrp="1"/>
          </p:cNvSpPr>
          <p:nvPr>
            <p:ph type="sldNum" sz="quarter" idx="12"/>
          </p:nvPr>
        </p:nvSpPr>
        <p:spPr/>
        <p:txBody>
          <a:bodyPr/>
          <a:lstStyle/>
          <a:p>
            <a:fld id="{CC3AA60A-E467-4DB9-BF1F-F60A1C08184A}" type="slidenum">
              <a:rPr lang="en-US" smtClean="0"/>
              <a:pPr/>
              <a:t>9</a:t>
            </a:fld>
            <a:endParaRPr lang="en-US"/>
          </a:p>
        </p:txBody>
      </p:sp>
      <p:pic>
        <p:nvPicPr>
          <p:cNvPr id="14348" name="Picture 12" descr="http://image.slidesharecdn.com/hitachibigdataoilandgas130702-130903163207-/95/big-data-in-oil-and-gas-3-638.jpg?cb=13782259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775" y="1045051"/>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56803"/>
      </p:ext>
    </p:extLst>
  </p:cSld>
  <p:clrMapOvr>
    <a:masterClrMapping/>
  </p:clrMapOvr>
</p:sld>
</file>

<file path=ppt/theme/theme1.xml><?xml version="1.0" encoding="utf-8"?>
<a:theme xmlns:a="http://schemas.openxmlformats.org/drawingml/2006/main" name="Retrospect">
  <a:themeElements>
    <a:clrScheme name="Custom 5">
      <a:dk1>
        <a:sysClr val="windowText" lastClr="000000"/>
      </a:dk1>
      <a:lt1>
        <a:sysClr val="window" lastClr="FFFFFF"/>
      </a:lt1>
      <a:dk2>
        <a:srgbClr val="595959"/>
      </a:dk2>
      <a:lt2>
        <a:srgbClr val="E3DED1"/>
      </a:lt2>
      <a:accent1>
        <a:srgbClr val="FFC82E"/>
      </a:accent1>
      <a:accent2>
        <a:srgbClr val="6A0032"/>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1664</Words>
  <Application>Microsoft Office PowerPoint</Application>
  <PresentationFormat>Widescreen</PresentationFormat>
  <Paragraphs>257</Paragraphs>
  <Slides>27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vt:lpstr>
      <vt:lpstr>Open Sans</vt:lpstr>
      <vt:lpstr>Wingdings</vt:lpstr>
      <vt:lpstr>Retrospect</vt:lpstr>
      <vt:lpstr>Internet of Things (IoT):  An Introduction</vt:lpstr>
      <vt:lpstr>Definition</vt:lpstr>
      <vt:lpstr>Definition (cont.,)</vt:lpstr>
      <vt:lpstr>Characteristics</vt:lpstr>
      <vt:lpstr>IoT Evolution</vt:lpstr>
      <vt:lpstr>Current State of IoT</vt:lpstr>
      <vt:lpstr>IoT Potential</vt:lpstr>
      <vt:lpstr>IoT Enablers</vt:lpstr>
      <vt:lpstr>Big Data - Enablers</vt:lpstr>
      <vt:lpstr>Building Blocks of an IoT System</vt:lpstr>
      <vt:lpstr>Sensors – Healthy Independent Living </vt:lpstr>
      <vt:lpstr>Sensors – Environmental Monitoring </vt:lpstr>
      <vt:lpstr>Sensors – Infrastructure Health Monitoring </vt:lpstr>
      <vt:lpstr>Embedded Processing Units</vt:lpstr>
      <vt:lpstr>Embedded Processing Units</vt:lpstr>
      <vt:lpstr>Communication Medium</vt:lpstr>
      <vt:lpstr>Communications - Wireless Landscape</vt:lpstr>
      <vt:lpstr>Networks</vt:lpstr>
      <vt:lpstr>Microsoft Azure – IoT Sensor Data Platform</vt:lpstr>
      <vt:lpstr>Services - IoT</vt:lpstr>
      <vt:lpstr>IoT Challenges</vt:lpstr>
      <vt:lpstr>IoT Challenges - Security</vt:lpstr>
      <vt:lpstr>IoT Challenges – Bandwidth &amp; Power Consumption</vt:lpstr>
      <vt:lpstr>IoT - Opportunities</vt:lpstr>
      <vt:lpstr>IoT Applications - Infrastructure</vt:lpstr>
      <vt:lpstr>IoT Applications – Connected Vehicles</vt:lpstr>
      <vt:lpstr>IoT Applications - Healthcare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(IoT):  An Introduction</dc:title>
  <dc:creator>Frank X Walsh</dc:creator>
  <cp:lastModifiedBy>Frank X Walsh</cp:lastModifiedBy>
  <cp:revision>4</cp:revision>
  <dcterms:created xsi:type="dcterms:W3CDTF">2021-01-25T08:59:00Z</dcterms:created>
  <dcterms:modified xsi:type="dcterms:W3CDTF">2023-01-18T10:38:41Z</dcterms:modified>
</cp:coreProperties>
</file>